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34"/>
  </p:notesMasterIdLst>
  <p:sldIdLst>
    <p:sldId id="257" r:id="rId2"/>
    <p:sldId id="292" r:id="rId3"/>
    <p:sldId id="293" r:id="rId4"/>
    <p:sldId id="295" r:id="rId5"/>
    <p:sldId id="296" r:id="rId6"/>
    <p:sldId id="297" r:id="rId7"/>
    <p:sldId id="298" r:id="rId8"/>
    <p:sldId id="299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11" r:id="rId17"/>
    <p:sldId id="308" r:id="rId18"/>
    <p:sldId id="312" r:id="rId19"/>
    <p:sldId id="329" r:id="rId20"/>
    <p:sldId id="330" r:id="rId21"/>
    <p:sldId id="320" r:id="rId22"/>
    <p:sldId id="322" r:id="rId23"/>
    <p:sldId id="309" r:id="rId24"/>
    <p:sldId id="321" r:id="rId25"/>
    <p:sldId id="326" r:id="rId26"/>
    <p:sldId id="332" r:id="rId27"/>
    <p:sldId id="318" r:id="rId28"/>
    <p:sldId id="327" r:id="rId29"/>
    <p:sldId id="300" r:id="rId30"/>
    <p:sldId id="324" r:id="rId31"/>
    <p:sldId id="325" r:id="rId32"/>
    <p:sldId id="331" r:id="rId33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白川　稜" initials="白川　稜" lastIdx="1" clrIdx="0">
    <p:extLst>
      <p:ext uri="{19B8F6BF-5375-455C-9EA6-DF929625EA0E}">
        <p15:presenceInfo xmlns:p15="http://schemas.microsoft.com/office/powerpoint/2012/main" userId="S::m036374v@ms-license.oicte.hokudai.ac.jp::d9db7853-1364-40c7-a916-22bd7bab776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8F91"/>
    <a:srgbClr val="FFFFFF"/>
    <a:srgbClr val="FEFEFE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87"/>
    <p:restoredTop sz="93706"/>
  </p:normalViewPr>
  <p:slideViewPr>
    <p:cSldViewPr snapToGrid="0" snapToObjects="1">
      <p:cViewPr varScale="1">
        <p:scale>
          <a:sx n="67" d="100"/>
          <a:sy n="67" d="100"/>
        </p:scale>
        <p:origin x="8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AC4DE2-B110-9047-8178-87964F2720A8}" type="datetimeFigureOut">
              <a:rPr kumimoji="1" lang="ja-JP" altLang="en-US" smtClean="0"/>
              <a:t>2020/2/10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819D2-2B0F-4C46-9057-D38824E281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66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AA5DE-25D8-764E-B49E-575727815C8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 panose="020F0502020204030204"/>
                <a:ea typeface="Yu Gothic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 panose="020F0502020204030204"/>
              <a:ea typeface="Yu Gothic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619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0E7C0-7F5D-FE4B-8059-CBC5839C7EBC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7053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819D2-2B0F-4C46-9057-D38824E281E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703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819D2-2B0F-4C46-9057-D38824E281E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215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819D2-2B0F-4C46-9057-D38824E281EC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478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819D2-2B0F-4C46-9057-D38824E281EC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7964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819D2-2B0F-4C46-9057-D38824E281EC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6539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819D2-2B0F-4C46-9057-D38824E281EC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811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819D2-2B0F-4C46-9057-D38824E281EC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9099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0E7C0-7F5D-FE4B-8059-CBC5839C7EBC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28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B2B7-9514-AF44-96DE-DC0FEAD09A6E}" type="datetime1">
              <a:rPr kumimoji="1" lang="ja-JP" altLang="en-US" smtClean="0"/>
              <a:t>2020/2/10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574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B7221-CFC3-9949-B6FB-9046B301973D}" type="datetime1">
              <a:rPr kumimoji="1" lang="ja-JP" altLang="en-US" smtClean="0"/>
              <a:t>2020/2/10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9270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9E036-5869-1B4C-B9BA-B0C88A498796}" type="datetime1">
              <a:rPr kumimoji="1" lang="ja-JP" altLang="en-US" smtClean="0"/>
              <a:t>2020/2/10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2195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1832"/>
            <a:ext cx="7886700" cy="448627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742E6-4A4B-274F-8D27-99A2A9E48146}" type="datetime1">
              <a:rPr kumimoji="1" lang="ja-JP" altLang="en-US" smtClean="0"/>
              <a:t>2020/2/10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C43D2B4F-7C46-054A-9107-F4F43BECA26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2977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A208-8C84-6841-AB86-E56F90344ADA}" type="datetime1">
              <a:rPr kumimoji="1" lang="ja-JP" altLang="en-US" smtClean="0"/>
              <a:t>2020/2/10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91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4E00D-97AA-3A45-BC61-6A1A94DB67DA}" type="datetime1">
              <a:rPr kumimoji="1" lang="ja-JP" altLang="en-US" smtClean="0"/>
              <a:t>2020/2/10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0517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6A8CB-D09C-4041-99B5-DCE2EA71060D}" type="datetime1">
              <a:rPr kumimoji="1" lang="ja-JP" altLang="en-US" smtClean="0"/>
              <a:t>2020/2/10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932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AC25E-2F08-ED43-8904-07674C3726B7}" type="datetime1">
              <a:rPr kumimoji="1" lang="ja-JP" altLang="en-US" smtClean="0"/>
              <a:t>2020/2/10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174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1D728-AB1A-7847-B497-9EF3A4508FE8}" type="datetime1">
              <a:rPr kumimoji="1" lang="ja-JP" altLang="en-US" smtClean="0"/>
              <a:t>2020/2/10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5152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18543-CFE7-014B-90AD-441C3E6ABB35}" type="datetime1">
              <a:rPr kumimoji="1" lang="ja-JP" altLang="en-US" smtClean="0"/>
              <a:t>2020/2/10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9469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B43F-8D7D-284B-BBC9-05F637FCBC1B}" type="datetime1">
              <a:rPr kumimoji="1" lang="ja-JP" altLang="en-US" smtClean="0"/>
              <a:t>2020/2/10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0038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9098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96413"/>
            <a:ext cx="7886700" cy="44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C466D-F3FA-8D4C-866E-8CBD773E0544}" type="datetime1">
              <a:rPr kumimoji="1" lang="ja-JP" altLang="en-US" smtClean="0"/>
              <a:t>2020/2/10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C43D2B4F-7C46-054A-9107-F4F43BECA26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4077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000" b="1" i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b="0" i="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b="0" i="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00.png"/><Relationship Id="rId7" Type="http://schemas.openxmlformats.org/officeDocument/2006/relationships/image" Target="NULL"/><Relationship Id="rId12" Type="http://schemas.openxmlformats.org/officeDocument/2006/relationships/image" Target="../media/image3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32.tiff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8.tiff"/><Relationship Id="rId9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tiff"/><Relationship Id="rId7" Type="http://schemas.openxmlformats.org/officeDocument/2006/relationships/image" Target="../media/image1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8.tiff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39A854-362C-9E43-A4F6-7E9A6BA255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altLang="ja-JP" sz="3400" dirty="0"/>
              <a:t>Subgraph-Feature Search for Learning Classifiers and Regressors under Fixed Budget Constraint</a:t>
            </a:r>
            <a:endParaRPr kumimoji="1" lang="ja-JP" altLang="en-US" sz="34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464E285-6BFE-A846-99C5-A0FED3906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498466"/>
            <a:ext cx="6858000" cy="1655762"/>
          </a:xfrm>
        </p:spPr>
        <p:txBody>
          <a:bodyPr/>
          <a:lstStyle/>
          <a:p>
            <a:r>
              <a:rPr kumimoji="1" lang="ja-JP" altLang="en-US"/>
              <a:t>情報認識学研究室　白川　稜</a:t>
            </a:r>
          </a:p>
        </p:txBody>
      </p:sp>
    </p:spTree>
    <p:extLst>
      <p:ext uri="{BB962C8B-B14F-4D97-AF65-F5344CB8AC3E}">
        <p14:creationId xmlns:p14="http://schemas.microsoft.com/office/powerpoint/2010/main" val="715100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16CEA118-6D56-8C44-99BF-0DCE87C3E6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66888"/>
                <a:ext cx="7886700" cy="5459411"/>
              </a:xfrm>
            </p:spPr>
            <p:txBody>
              <a:bodyPr>
                <a:normAutofit/>
              </a:bodyPr>
              <a:lstStyle/>
              <a:p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r>
                  <a:rPr kumimoji="1" lang="en-US" altLang="ja-JP" dirty="0"/>
                  <a:t>Selection</a:t>
                </a:r>
              </a:p>
              <a:p>
                <a:pPr marL="0" indent="0">
                  <a:buNone/>
                </a:pPr>
                <a:r>
                  <a:rPr lang="ja-JP" altLang="en-US"/>
                  <a:t>　根ノードを始点に</a:t>
                </a:r>
                <a:r>
                  <a:rPr lang="en-US" altLang="ja-JP" dirty="0"/>
                  <a:t>UCB</a:t>
                </a:r>
                <a:r>
                  <a:rPr lang="ja-JP" altLang="en-US"/>
                  <a:t>の値に基づき</a:t>
                </a:r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　探索済みノードの末端までノードを選択する</a:t>
                </a:r>
                <a:endParaRPr lang="en-US" altLang="ja-JP" dirty="0"/>
              </a:p>
              <a:p>
                <a:pPr marL="0" indent="0">
                  <a:buNone/>
                </a:pPr>
                <a:endParaRPr kumimoji="1" lang="en-US" altLang="ja-JP" sz="105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𝑈𝐶𝐵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×</m:t>
                      </m:r>
                      <m:rad>
                        <m:radPr>
                          <m:degHide m:val="on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ja-JP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kumimoji="1" lang="en-US" altLang="ja-JP" i="1" dirty="0"/>
              </a:p>
              <a:p>
                <a:pPr marL="0" indent="0">
                  <a:buNone/>
                </a:pPr>
                <a:endParaRPr kumimoji="1" lang="en-US" altLang="ja-JP" sz="1050" dirty="0"/>
              </a:p>
              <a:p>
                <a:pPr marL="0" indent="0">
                  <a:buNone/>
                </a:pPr>
                <a:endParaRPr lang="en-US" altLang="ja-JP" sz="1800" b="0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16CEA118-6D56-8C44-99BF-0DCE87C3E6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66888"/>
                <a:ext cx="7886700" cy="5459411"/>
              </a:xfr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F3DC5A-647D-C64B-84E7-C67E0D41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151FC51-CE9F-1348-8AF7-57CC3F98C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427" y="381002"/>
            <a:ext cx="4877145" cy="2044698"/>
          </a:xfrm>
          <a:prstGeom prst="rect">
            <a:avLst/>
          </a:prstGeom>
        </p:spPr>
      </p:pic>
      <p:sp>
        <p:nvSpPr>
          <p:cNvPr id="9" name="フレーム 8">
            <a:extLst>
              <a:ext uri="{FF2B5EF4-FFF2-40B4-BE49-F238E27FC236}">
                <a16:creationId xmlns:a16="http://schemas.microsoft.com/office/drawing/2014/main" id="{DA9F1449-B03B-844E-943A-590D2D91AA64}"/>
              </a:ext>
            </a:extLst>
          </p:cNvPr>
          <p:cNvSpPr/>
          <p:nvPr/>
        </p:nvSpPr>
        <p:spPr>
          <a:xfrm>
            <a:off x="1943100" y="558800"/>
            <a:ext cx="1371600" cy="1473200"/>
          </a:xfrm>
          <a:prstGeom prst="frame">
            <a:avLst>
              <a:gd name="adj1" fmla="val 354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72676DFD-3FC9-B642-B53A-D9430A97B344}"/>
                  </a:ext>
                </a:extLst>
              </p:cNvPr>
              <p:cNvSpPr txBox="1"/>
              <p:nvPr/>
            </p:nvSpPr>
            <p:spPr>
              <a:xfrm>
                <a:off x="1579940" y="5528362"/>
                <a:ext cx="2746265" cy="9237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ja-JP" altLang="en-US">
                        <a:latin typeface="Cambria Math" panose="02040503050406030204" pitchFamily="18" charset="0"/>
                      </a:rPr>
                      <m:t>子ノード番号</m:t>
                    </m:r>
                  </m:oMath>
                </a14:m>
                <a:endParaRPr lang="en-US" altLang="ja-JP" dirty="0">
                  <a:latin typeface="Cambria Math" panose="02040503050406030204" pitchFamily="18" charset="0"/>
                </a:endParaRPr>
              </a:p>
              <a:p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>
                        <a:latin typeface="Cambria Math" panose="02040503050406030204" pitchFamily="18" charset="0"/>
                      </a:rPr>
                      <m:t>報酬平均</m:t>
                    </m:r>
                  </m:oMath>
                </a14:m>
                <a:endParaRPr lang="en-US" altLang="ja-JP" dirty="0">
                  <a:latin typeface="Cambria Math" panose="02040503050406030204" pitchFamily="18" charset="0"/>
                </a:endParaRPr>
              </a:p>
              <a:p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>
                        <a:latin typeface="Cambria Math" panose="02040503050406030204" pitchFamily="18" charset="0"/>
                      </a:rPr>
                      <m:t>探索強度パラメータ</m:t>
                    </m:r>
                    <m:r>
                      <a:rPr lang="en-US" altLang="ja-JP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ja-JP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72676DFD-3FC9-B642-B53A-D9430A97B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940" y="5528362"/>
                <a:ext cx="2746265" cy="923714"/>
              </a:xfrm>
              <a:prstGeom prst="rect">
                <a:avLst/>
              </a:prstGeom>
              <a:blipFill>
                <a:blip r:embed="rId5"/>
                <a:stretch>
                  <a:fillRect r="-459" b="-54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D0CFC55-B02A-3242-B13A-07368A0F9B31}"/>
                  </a:ext>
                </a:extLst>
              </p:cNvPr>
              <p:cNvSpPr txBox="1"/>
              <p:nvPr/>
            </p:nvSpPr>
            <p:spPr>
              <a:xfrm>
                <a:off x="4571999" y="5528362"/>
                <a:ext cx="26159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ja-JP" altLang="en-US">
                          <a:latin typeface="Cambria Math" panose="02040503050406030204" pitchFamily="18" charset="0"/>
                        </a:rPr>
                        <m:t>親ノード選択回数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ja-JP" dirty="0">
                  <a:latin typeface="Cambria Math" panose="02040503050406030204" pitchFamily="18" charset="0"/>
                </a:endParaRPr>
              </a:p>
              <a:p>
                <a:r>
                  <a:rPr lang="en-US" altLang="ja-JP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ja-JP" altLang="en-US">
                        <a:latin typeface="Cambria Math" panose="02040503050406030204" pitchFamily="18" charset="0"/>
                      </a:rPr>
                      <m:t>子ノード</m:t>
                    </m:r>
                    <m:r>
                      <m:rPr>
                        <m:sty m:val="p"/>
                      </m:rPr>
                      <a:rPr lang="en-US" altLang="ja-JP">
                        <a:latin typeface="Cambria Math" panose="02040503050406030204" pitchFamily="18" charset="0"/>
                      </a:rPr>
                      <m:t>i</m:t>
                    </m:r>
                    <m:r>
                      <a:rPr lang="ja-JP" altLang="en-US">
                        <a:latin typeface="Cambria Math" panose="02040503050406030204" pitchFamily="18" charset="0"/>
                      </a:rPr>
                      <m:t>選択回数</m:t>
                    </m:r>
                  </m:oMath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D0CFC55-B02A-3242-B13A-07368A0F9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5528362"/>
                <a:ext cx="2615973" cy="646331"/>
              </a:xfrm>
              <a:prstGeom prst="rect">
                <a:avLst/>
              </a:prstGeom>
              <a:blipFill>
                <a:blip r:embed="rId6"/>
                <a:stretch>
                  <a:fillRect l="-1942" b="-134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114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CEA118-6D56-8C44-99BF-0DCE87C3E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66888"/>
            <a:ext cx="7886700" cy="5459411"/>
          </a:xfrm>
        </p:spPr>
        <p:txBody>
          <a:bodyPr>
            <a:normAutofit/>
          </a:bodyPr>
          <a:lstStyle/>
          <a:p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en-US" altLang="ja-JP" dirty="0"/>
              <a:t>Expansion</a:t>
            </a:r>
            <a:endParaRPr kumimoji="1" lang="en-US" altLang="ja-JP" sz="1050" dirty="0"/>
          </a:p>
          <a:p>
            <a:pPr marL="0" indent="0">
              <a:buNone/>
            </a:pPr>
            <a:r>
              <a:rPr lang="ja-JP" altLang="en-US"/>
              <a:t>　末端ノードが</a:t>
            </a:r>
            <a:r>
              <a:rPr lang="ja-JP" altLang="en-US" b="1"/>
              <a:t>初訪問</a:t>
            </a:r>
            <a:endParaRPr lang="en-US" altLang="ja-JP" b="1" dirty="0"/>
          </a:p>
          <a:p>
            <a:pPr marL="0" indent="0">
              <a:buNone/>
            </a:pPr>
            <a:r>
              <a:rPr lang="ja-JP" altLang="en-US"/>
              <a:t>　　➡︎　子ノードを列挙　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　➡︎　ランダムに子ノードを１つ拡大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末端ノードが</a:t>
            </a:r>
            <a:r>
              <a:rPr lang="ja-JP" altLang="en-US" b="1"/>
              <a:t>既訪問</a:t>
            </a:r>
            <a:endParaRPr lang="en-US" altLang="ja-JP" b="1" dirty="0"/>
          </a:p>
          <a:p>
            <a:pPr marL="0" indent="0">
              <a:buNone/>
            </a:pPr>
            <a:r>
              <a:rPr lang="ja-JP" altLang="en-US"/>
              <a:t>　　➡︎　ランダムに未拡大の子ノードを１つ拡大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F3DC5A-647D-C64B-84E7-C67E0D41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151FC51-CE9F-1348-8AF7-57CC3F98C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427" y="381002"/>
            <a:ext cx="4877145" cy="2044698"/>
          </a:xfrm>
          <a:prstGeom prst="rect">
            <a:avLst/>
          </a:prstGeom>
        </p:spPr>
      </p:pic>
      <p:sp>
        <p:nvSpPr>
          <p:cNvPr id="9" name="フレーム 8">
            <a:extLst>
              <a:ext uri="{FF2B5EF4-FFF2-40B4-BE49-F238E27FC236}">
                <a16:creationId xmlns:a16="http://schemas.microsoft.com/office/drawing/2014/main" id="{DA9F1449-B03B-844E-943A-590D2D91AA64}"/>
              </a:ext>
            </a:extLst>
          </p:cNvPr>
          <p:cNvSpPr/>
          <p:nvPr/>
        </p:nvSpPr>
        <p:spPr>
          <a:xfrm>
            <a:off x="3187700" y="558800"/>
            <a:ext cx="1371600" cy="1473200"/>
          </a:xfrm>
          <a:prstGeom prst="frame">
            <a:avLst>
              <a:gd name="adj1" fmla="val 354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左大かっこ 1">
            <a:extLst>
              <a:ext uri="{FF2B5EF4-FFF2-40B4-BE49-F238E27FC236}">
                <a16:creationId xmlns:a16="http://schemas.microsoft.com/office/drawing/2014/main" id="{4DAC3016-EB0A-0040-998E-C6450AACE148}"/>
              </a:ext>
            </a:extLst>
          </p:cNvPr>
          <p:cNvSpPr/>
          <p:nvPr/>
        </p:nvSpPr>
        <p:spPr>
          <a:xfrm>
            <a:off x="628650" y="3313043"/>
            <a:ext cx="245993" cy="1855305"/>
          </a:xfrm>
          <a:prstGeom prst="leftBracket">
            <a:avLst>
              <a:gd name="adj" fmla="val 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0484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CEA118-6D56-8C44-99BF-0DCE87C3E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66888"/>
            <a:ext cx="7886700" cy="5459411"/>
          </a:xfrm>
        </p:spPr>
        <p:txBody>
          <a:bodyPr>
            <a:normAutofit/>
          </a:bodyPr>
          <a:lstStyle/>
          <a:p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en-US" altLang="ja-JP" dirty="0"/>
              <a:t>Simulation</a:t>
            </a:r>
          </a:p>
          <a:p>
            <a:pPr marL="0" indent="0">
              <a:buNone/>
            </a:pPr>
            <a:r>
              <a:rPr lang="ja-JP" altLang="en-US"/>
              <a:t>　モンテカルロシミュレーションによりパスを降下</a:t>
            </a:r>
            <a:endParaRPr lang="en-US" altLang="ja-JP" dirty="0"/>
          </a:p>
          <a:p>
            <a:pPr marL="0" indent="0">
              <a:buNone/>
            </a:pPr>
            <a:endParaRPr lang="en-US" altLang="ja-JP" sz="800" dirty="0"/>
          </a:p>
          <a:p>
            <a:pPr marL="0" indent="0">
              <a:buNone/>
            </a:pPr>
            <a:r>
              <a:rPr lang="en-US" altLang="ja-JP" sz="2800" b="1" dirty="0">
                <a:solidFill>
                  <a:srgbClr val="FF0000"/>
                </a:solidFill>
              </a:rPr>
              <a:t>×</a:t>
            </a:r>
            <a:r>
              <a:rPr lang="ja-JP" altLang="en-US"/>
              <a:t>　列挙＋ランダム選択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sz="2800">
                <a:solidFill>
                  <a:srgbClr val="00B050"/>
                </a:solidFill>
              </a:rPr>
              <a:t>○</a:t>
            </a:r>
            <a:r>
              <a:rPr lang="ja-JP" altLang="en-US"/>
              <a:t>　ランダムにグラフを選択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　➡︎　グラフ上でランダムに１エッジ拡大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　➡︎　　拡大グラフが子ノードになる：</a:t>
            </a:r>
            <a:r>
              <a:rPr lang="en-US" altLang="ja-JP" dirty="0"/>
              <a:t>OK</a:t>
            </a:r>
          </a:p>
          <a:p>
            <a:pPr marL="0" indent="0">
              <a:buNone/>
            </a:pPr>
            <a:r>
              <a:rPr lang="ja-JP" altLang="en-US"/>
              <a:t>　　　　　拡大グラフが子ノードにならない：戻る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F3DC5A-647D-C64B-84E7-C67E0D41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151FC51-CE9F-1348-8AF7-57CC3F98C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427" y="381002"/>
            <a:ext cx="4877145" cy="2044698"/>
          </a:xfrm>
          <a:prstGeom prst="rect">
            <a:avLst/>
          </a:prstGeom>
        </p:spPr>
      </p:pic>
      <p:sp>
        <p:nvSpPr>
          <p:cNvPr id="9" name="フレーム 8">
            <a:extLst>
              <a:ext uri="{FF2B5EF4-FFF2-40B4-BE49-F238E27FC236}">
                <a16:creationId xmlns:a16="http://schemas.microsoft.com/office/drawing/2014/main" id="{DA9F1449-B03B-844E-943A-590D2D91AA64}"/>
              </a:ext>
            </a:extLst>
          </p:cNvPr>
          <p:cNvSpPr/>
          <p:nvPr/>
        </p:nvSpPr>
        <p:spPr>
          <a:xfrm>
            <a:off x="4457700" y="558800"/>
            <a:ext cx="1371600" cy="2044698"/>
          </a:xfrm>
          <a:prstGeom prst="frame">
            <a:avLst>
              <a:gd name="adj1" fmla="val 354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左大かっこ 5">
            <a:extLst>
              <a:ext uri="{FF2B5EF4-FFF2-40B4-BE49-F238E27FC236}">
                <a16:creationId xmlns:a16="http://schemas.microsoft.com/office/drawing/2014/main" id="{BBDB19A7-D60E-204B-80AD-BF9221201393}"/>
              </a:ext>
            </a:extLst>
          </p:cNvPr>
          <p:cNvSpPr/>
          <p:nvPr/>
        </p:nvSpPr>
        <p:spPr>
          <a:xfrm>
            <a:off x="1993626" y="5459895"/>
            <a:ext cx="166480" cy="543339"/>
          </a:xfrm>
          <a:prstGeom prst="leftBracket">
            <a:avLst>
              <a:gd name="adj" fmla="val 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3175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16CEA118-6D56-8C44-99BF-0DCE87C3E6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66888"/>
                <a:ext cx="7886700" cy="5459411"/>
              </a:xfrm>
            </p:spPr>
            <p:txBody>
              <a:bodyPr>
                <a:normAutofit/>
              </a:bodyPr>
              <a:lstStyle/>
              <a:p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r>
                  <a:rPr kumimoji="1" lang="en-US" altLang="ja-JP" dirty="0"/>
                  <a:t>Backpropagation</a:t>
                </a:r>
              </a:p>
              <a:p>
                <a:pPr marL="0" indent="0">
                  <a:buNone/>
                </a:pPr>
                <a:r>
                  <a:rPr lang="ja-JP" altLang="en-US"/>
                  <a:t>　</a:t>
                </a:r>
                <a:r>
                  <a:rPr lang="en-US" altLang="ja-JP" dirty="0"/>
                  <a:t>Simulation</a:t>
                </a:r>
                <a:r>
                  <a:rPr lang="ja-JP" altLang="en-US"/>
                  <a:t>によって選択されたノードの報酬を計算</a:t>
                </a:r>
                <a:endParaRPr lang="en-US" altLang="ja-JP" dirty="0"/>
              </a:p>
              <a:p>
                <a:pPr marL="0" indent="0">
                  <a:buNone/>
                </a:pPr>
                <a:endParaRPr lang="en-US" altLang="ja-JP" sz="10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0" dirty="0" smtClean="0">
                          <a:latin typeface="Cambria Math" panose="02040503050406030204" pitchFamily="18" charset="0"/>
                        </a:rPr>
                        <m:t>報酬</m:t>
                      </m:r>
                      <m:r>
                        <a:rPr lang="en-US" altLang="ja-JP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</a:rPr>
                        <m:t>ー</m:t>
                      </m:r>
                      <m:f>
                        <m:fPr>
                          <m:ctrlPr>
                            <a:rPr lang="en-US" altLang="ja-JP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ja-JP" b="0" i="0" dirty="0" smtClean="0">
                              <a:latin typeface="Cambria Math" panose="02040503050406030204" pitchFamily="18" charset="0"/>
                            </a:rPr>
                            <m:t>TSS</m:t>
                          </m:r>
                          <m:d>
                            <m:dPr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ja-JP" b="0" i="0" dirty="0" smtClean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altLang="ja-JP" b="0" i="0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ja-JP" b="0" i="0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ja-JP" b="0" i="0" dirty="0" smtClean="0">
                              <a:latin typeface="Cambria Math" panose="02040503050406030204" pitchFamily="18" charset="0"/>
                            </a:rPr>
                            <m:t>TSS</m:t>
                          </m:r>
                          <m:r>
                            <a:rPr lang="en-US" altLang="ja-JP" b="0" i="0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dirty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altLang="ja-JP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altLang="ja-JP" b="0" i="0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ja-JP" b="0" i="0" dirty="0" smtClean="0">
                              <a:latin typeface="Cambria Math" panose="02040503050406030204" pitchFamily="18" charset="0"/>
                            </a:rPr>
                            <m:t>TSS</m:t>
                          </m:r>
                          <m:r>
                            <a:rPr lang="en-US" altLang="ja-JP" b="0" i="0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ja-JP" dirty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altLang="ja-JP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ja-JP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dirty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altLang="ja-JP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altLang="ja-JP" b="0" i="0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endParaRPr lang="en-US" altLang="ja-JP" sz="1050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:endParaRPr lang="en-US" altLang="ja-JP" sz="800" dirty="0"/>
              </a:p>
              <a:p>
                <a:pPr marL="0" indent="0">
                  <a:buNone/>
                </a:pPr>
                <a:r>
                  <a:rPr lang="ja-JP" altLang="en-US"/>
                  <a:t>　報酬を</a:t>
                </a:r>
                <a:r>
                  <a:rPr lang="en-US" altLang="ja-JP" dirty="0"/>
                  <a:t>Selection</a:t>
                </a:r>
                <a:r>
                  <a:rPr lang="ja-JP" altLang="en-US"/>
                  <a:t>で選択したパスに逆伝搬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16CEA118-6D56-8C44-99BF-0DCE87C3E6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66888"/>
                <a:ext cx="7886700" cy="5459411"/>
              </a:xfr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F3DC5A-647D-C64B-84E7-C67E0D41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151FC51-CE9F-1348-8AF7-57CC3F98C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427" y="381002"/>
            <a:ext cx="4877145" cy="2044698"/>
          </a:xfrm>
          <a:prstGeom prst="rect">
            <a:avLst/>
          </a:prstGeom>
        </p:spPr>
      </p:pic>
      <p:sp>
        <p:nvSpPr>
          <p:cNvPr id="7" name="フレーム 6">
            <a:extLst>
              <a:ext uri="{FF2B5EF4-FFF2-40B4-BE49-F238E27FC236}">
                <a16:creationId xmlns:a16="http://schemas.microsoft.com/office/drawing/2014/main" id="{A2709CC8-0CF0-6544-9FD8-4429CF615C16}"/>
              </a:ext>
            </a:extLst>
          </p:cNvPr>
          <p:cNvSpPr/>
          <p:nvPr/>
        </p:nvSpPr>
        <p:spPr>
          <a:xfrm>
            <a:off x="5664200" y="558800"/>
            <a:ext cx="1371600" cy="1473200"/>
          </a:xfrm>
          <a:prstGeom prst="frame">
            <a:avLst>
              <a:gd name="adj1" fmla="val 354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52FFC21-E893-D248-87D5-5E0F7326FD78}"/>
                  </a:ext>
                </a:extLst>
              </p:cNvPr>
              <p:cNvSpPr txBox="1"/>
              <p:nvPr/>
            </p:nvSpPr>
            <p:spPr>
              <a:xfrm>
                <a:off x="2133427" y="4740573"/>
                <a:ext cx="3149324" cy="864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1600" b="0" i="0" smtClean="0">
                        <a:latin typeface="Cambria Math" panose="02040503050406030204" pitchFamily="18" charset="0"/>
                      </a:rPr>
                      <m:t>TSS</m:t>
                    </m:r>
                    <m:r>
                      <a:rPr kumimoji="1" lang="en-US" altLang="ja-JP" sz="1600" b="0" i="0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kumimoji="1" lang="ja-JP" altLang="en-US" sz="1600"/>
                  <a:t>二乗誤差和</a:t>
                </a:r>
                <a:endParaRPr kumimoji="1" lang="en-US" altLang="ja-JP" sz="1600" dirty="0"/>
              </a:p>
              <a:p>
                <a:r>
                  <a:rPr kumimoji="1" lang="en-US" altLang="ja-JP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kumimoji="1" lang="en-US" altLang="ja-JP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ja-JP" altLang="en-US" sz="1600" b="0">
                    <a:latin typeface="Cambria Math" panose="02040503050406030204" pitchFamily="18" charset="0"/>
                  </a:rPr>
                  <a:t>を含むグラフ集合</a:t>
                </a:r>
                <a:endParaRPr kumimoji="1" lang="en-US" altLang="ja-JP" sz="1600" b="0" dirty="0">
                  <a:latin typeface="Cambria Math" panose="02040503050406030204" pitchFamily="18" charset="0"/>
                </a:endParaRPr>
              </a:p>
              <a:p>
                <a:r>
                  <a:rPr kumimoji="1" lang="en-US" altLang="ja-JP" sz="16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kumimoji="1" lang="ja-JP" alt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m:rPr>
                        <m:nor/>
                      </m:rPr>
                      <a:rPr kumimoji="1" lang="ja-JP" altLang="en-US" sz="1600">
                        <a:latin typeface="Cambria Math" panose="02040503050406030204" pitchFamily="18" charset="0"/>
                      </a:rPr>
                      <m:t>を含</m:t>
                    </m:r>
                    <m:r>
                      <a:rPr kumimoji="1" lang="ja-JP" altLang="en-US" sz="1600" i="1">
                        <a:latin typeface="Cambria Math" panose="02040503050406030204" pitchFamily="18" charset="0"/>
                      </a:rPr>
                      <m:t>まない</m:t>
                    </m:r>
                    <m:r>
                      <m:rPr>
                        <m:nor/>
                      </m:rPr>
                      <a:rPr kumimoji="1" lang="ja-JP" altLang="en-US" sz="1600">
                        <a:latin typeface="Cambria Math" panose="02040503050406030204" pitchFamily="18" charset="0"/>
                      </a:rPr>
                      <m:t>グラフ集合</m:t>
                    </m:r>
                  </m:oMath>
                </a14:m>
                <a:endParaRPr kumimoji="1" lang="en-US" altLang="ja-JP" sz="16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52FFC21-E893-D248-87D5-5E0F7326F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427" y="4740573"/>
                <a:ext cx="3149324" cy="864147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3619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405151-DF4E-8544-88B3-BB81887D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実験準備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C0D3988-53C4-DA4C-A39A-FD2D9CB1F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9527" y="2024557"/>
            <a:ext cx="6916271" cy="1658757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ABEA532-9119-914B-BCA5-A4A83542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054FBA-CAAF-9845-915A-BD47571E1F1C}"/>
              </a:ext>
            </a:extLst>
          </p:cNvPr>
          <p:cNvSpPr txBox="1"/>
          <p:nvPr/>
        </p:nvSpPr>
        <p:spPr>
          <a:xfrm>
            <a:off x="628650" y="142269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u="sng"/>
              <a:t>実データセット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87686F-07C2-B545-9DD7-62CF46CCB3A9}"/>
              </a:ext>
            </a:extLst>
          </p:cNvPr>
          <p:cNvSpPr txBox="1"/>
          <p:nvPr/>
        </p:nvSpPr>
        <p:spPr>
          <a:xfrm>
            <a:off x="628650" y="3876552"/>
            <a:ext cx="619111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u="sng"/>
              <a:t>人工データセット</a:t>
            </a:r>
            <a:endParaRPr kumimoji="1" lang="en-US" altLang="ja-JP" sz="2400" u="sng" dirty="0"/>
          </a:p>
          <a:p>
            <a:endParaRPr kumimoji="1" lang="en-US" altLang="ja-JP" sz="1400" dirty="0"/>
          </a:p>
          <a:p>
            <a:r>
              <a:rPr kumimoji="1" lang="ja-JP" altLang="en-US" sz="2400"/>
              <a:t>　様々な問題設定を考慮するため</a:t>
            </a:r>
            <a:endParaRPr kumimoji="1" lang="en-US" altLang="ja-JP" sz="2400" dirty="0"/>
          </a:p>
          <a:p>
            <a:r>
              <a:rPr kumimoji="1" lang="ja-JP" altLang="en-US" sz="2400"/>
              <a:t>　以下の操作で</a:t>
            </a:r>
            <a:r>
              <a:rPr kumimoji="1" lang="en-US" altLang="ja-JP" sz="2400" dirty="0"/>
              <a:t>100</a:t>
            </a:r>
            <a:r>
              <a:rPr kumimoji="1" lang="ja-JP" altLang="en-US" sz="2400"/>
              <a:t>個のデータセットを準備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69B097B-99E5-7940-9E22-98F67E25C4D3}"/>
              </a:ext>
            </a:extLst>
          </p:cNvPr>
          <p:cNvSpPr txBox="1"/>
          <p:nvPr/>
        </p:nvSpPr>
        <p:spPr>
          <a:xfrm>
            <a:off x="954160" y="2849783"/>
            <a:ext cx="479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ave</a:t>
            </a:r>
            <a:endParaRPr kumimoji="1" lang="ja-JP" altLang="en-US" sz="1600">
              <a:latin typeface="Cambria Math" panose="020405030504060302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E48F3C4-3203-554A-8AE8-646A51C56041}"/>
              </a:ext>
            </a:extLst>
          </p:cNvPr>
          <p:cNvSpPr txBox="1"/>
          <p:nvPr/>
        </p:nvSpPr>
        <p:spPr>
          <a:xfrm>
            <a:off x="954160" y="3107695"/>
            <a:ext cx="479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ave</a:t>
            </a:r>
            <a:endParaRPr kumimoji="1" lang="ja-JP" altLang="en-US" sz="1600">
              <a:latin typeface="Cambria Math" panose="020405030504060302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E1A303-2FDD-324A-A038-EC3BF112E1A5}"/>
              </a:ext>
            </a:extLst>
          </p:cNvPr>
          <p:cNvSpPr txBox="1"/>
          <p:nvPr/>
        </p:nvSpPr>
        <p:spPr>
          <a:xfrm>
            <a:off x="993913" y="5633893"/>
            <a:ext cx="788999" cy="461665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+mn-ea"/>
              </a:rPr>
              <a:t>CAS</a:t>
            </a:r>
            <a:endParaRPr kumimoji="1" lang="ja-JP" altLang="en-US" sz="2400">
              <a:latin typeface="+mn-ea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9A228AC-E153-BC44-803C-F0D5B2CD0D68}"/>
              </a:ext>
            </a:extLst>
          </p:cNvPr>
          <p:cNvSpPr txBox="1"/>
          <p:nvPr/>
        </p:nvSpPr>
        <p:spPr>
          <a:xfrm>
            <a:off x="1878999" y="560615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➡︎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34035EA-C4A1-7248-B53E-7BB231064F69}"/>
              </a:ext>
            </a:extLst>
          </p:cNvPr>
          <p:cNvSpPr txBox="1"/>
          <p:nvPr/>
        </p:nvSpPr>
        <p:spPr>
          <a:xfrm>
            <a:off x="2412810" y="5485562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/>
              <a:t>100 </a:t>
            </a:r>
            <a:r>
              <a:rPr kumimoji="1" lang="ja-JP" altLang="en-US" sz="2000"/>
              <a:t>個のグラフを</a:t>
            </a:r>
            <a:endParaRPr kumimoji="1" lang="en-US" altLang="ja-JP" sz="2000" dirty="0"/>
          </a:p>
          <a:p>
            <a:pPr algn="ctr"/>
            <a:r>
              <a:rPr kumimoji="1" lang="ja-JP" altLang="en-US" sz="2000"/>
              <a:t>ランダムサンプリング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676AF85-7082-704E-AA85-E12768AA0097}"/>
              </a:ext>
            </a:extLst>
          </p:cNvPr>
          <p:cNvSpPr txBox="1"/>
          <p:nvPr/>
        </p:nvSpPr>
        <p:spPr>
          <a:xfrm>
            <a:off x="5173612" y="560311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➡︎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9B706998-0116-D948-AE45-51559D66633D}"/>
                  </a:ext>
                </a:extLst>
              </p:cNvPr>
              <p:cNvSpPr txBox="1"/>
              <p:nvPr/>
            </p:nvSpPr>
            <p:spPr>
              <a:xfrm>
                <a:off x="5702177" y="5485562"/>
                <a:ext cx="28403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000">
                    <a:latin typeface="+mn-ea"/>
                  </a:rPr>
                  <a:t>ランダムラベル</a:t>
                </a:r>
                <a:r>
                  <a:rPr kumimoji="1" lang="en-US" altLang="ja-JP" sz="200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ja-JP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ja-JP" sz="2000" dirty="0">
                    <a:latin typeface="+mn-ea"/>
                  </a:rPr>
                  <a:t>)</a:t>
                </a:r>
                <a:r>
                  <a:rPr kumimoji="1" lang="ja-JP" altLang="en-US" sz="2000">
                    <a:latin typeface="+mn-ea"/>
                  </a:rPr>
                  <a:t>付与</a:t>
                </a:r>
                <a:endParaRPr kumimoji="1" lang="en-US" altLang="ja-JP" sz="2000" dirty="0">
                  <a:latin typeface="+mn-ea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000" i="1">
                          <a:latin typeface="Cambria Math" panose="02040503050406030204" pitchFamily="18" charset="0"/>
                        </a:rPr>
                        <m:t> ∈[−1, +1]</m:t>
                      </m:r>
                    </m:oMath>
                  </m:oMathPara>
                </a14:m>
                <a:endParaRPr kumimoji="1" lang="en-US" altLang="ja-JP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9B706998-0116-D948-AE45-51559D666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177" y="5485562"/>
                <a:ext cx="2840393" cy="707886"/>
              </a:xfrm>
              <a:prstGeom prst="rect">
                <a:avLst/>
              </a:prstGeom>
              <a:blipFill>
                <a:blip r:embed="rId4"/>
                <a:stretch>
                  <a:fillRect l="-1778" t="-3571" r="-1333" b="-89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5C8920C-CFB0-004A-9174-7DEE5EF76ED9}"/>
              </a:ext>
            </a:extLst>
          </p:cNvPr>
          <p:cNvSpPr/>
          <p:nvPr/>
        </p:nvSpPr>
        <p:spPr>
          <a:xfrm>
            <a:off x="1322155" y="3433210"/>
            <a:ext cx="3345023" cy="2351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6703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AD76DE-B294-974E-AA65-3EECB7CB6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実験１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9A8B28-51C4-AF42-B5C1-4033F9CEF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8168"/>
            <a:ext cx="7886700" cy="4802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u="sng"/>
              <a:t>目的</a:t>
            </a:r>
            <a:endParaRPr kumimoji="1" lang="en-US" altLang="ja-JP" u="sng" dirty="0"/>
          </a:p>
          <a:p>
            <a:pPr marL="0" indent="0">
              <a:buNone/>
            </a:pPr>
            <a:r>
              <a:rPr lang="ja-JP" altLang="en-US"/>
              <a:t>　</a:t>
            </a:r>
            <a:r>
              <a:rPr lang="ja-JP" altLang="en-US" b="1"/>
              <a:t>厳密探索</a:t>
            </a:r>
            <a:r>
              <a:rPr lang="ja-JP" altLang="en-US"/>
              <a:t>での各探索方針の比較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u="sng"/>
              <a:t>手法</a:t>
            </a:r>
            <a:endParaRPr kumimoji="1" lang="en-US" altLang="ja-JP" u="sng" dirty="0"/>
          </a:p>
          <a:p>
            <a:pPr marL="0" indent="0">
              <a:buNone/>
            </a:pPr>
            <a:r>
              <a:rPr kumimoji="1" lang="ja-JP" altLang="en-US"/>
              <a:t>　人工データセットに対して厳密特徴探索を１回</a:t>
            </a:r>
            <a:r>
              <a:rPr lang="ja-JP" altLang="en-US"/>
              <a:t>行い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　各探索手法での</a:t>
            </a:r>
            <a:r>
              <a:rPr kumimoji="1" lang="ja-JP" altLang="en-US"/>
              <a:t>解の更新の様子を比較</a:t>
            </a:r>
            <a:endParaRPr kumimoji="1" lang="en-US" altLang="ja-JP" dirty="0"/>
          </a:p>
          <a:p>
            <a:endParaRPr kumimoji="1" lang="en-US" altLang="ja-JP" sz="1050" dirty="0"/>
          </a:p>
          <a:p>
            <a:r>
              <a:rPr kumimoji="1" lang="ja-JP" altLang="en-US">
                <a:solidFill>
                  <a:srgbClr val="FF0000"/>
                </a:solidFill>
              </a:rPr>
              <a:t>深さ優先探索</a:t>
            </a:r>
            <a:endParaRPr kumimoji="1" lang="en-US" altLang="ja-JP" dirty="0"/>
          </a:p>
          <a:p>
            <a:r>
              <a:rPr lang="ja-JP" altLang="en-US">
                <a:solidFill>
                  <a:srgbClr val="0070C0"/>
                </a:solidFill>
              </a:rPr>
              <a:t>最良優先探索</a:t>
            </a:r>
            <a:endParaRPr lang="en-US" altLang="ja-JP" dirty="0"/>
          </a:p>
          <a:p>
            <a:r>
              <a:rPr kumimoji="1" lang="ja-JP" altLang="en-US">
                <a:solidFill>
                  <a:srgbClr val="00B050"/>
                </a:solidFill>
              </a:rPr>
              <a:t>モンテカルロ木探索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sz="2000" dirty="0"/>
              <a:t>※</a:t>
            </a:r>
            <a:r>
              <a:rPr lang="ja-JP" altLang="en-US" sz="2000"/>
              <a:t>モンテカルロ木探索の探索強度パラメータ（</a:t>
            </a:r>
            <a:r>
              <a:rPr lang="en-US" altLang="ja-JP" sz="2000" dirty="0"/>
              <a:t>0.1, 1, 10</a:t>
            </a:r>
            <a:r>
              <a:rPr lang="ja-JP" altLang="en-US" sz="2000"/>
              <a:t>）</a:t>
            </a:r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2EAADB8-52CD-DD47-A257-7BFD7788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722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AD76DE-B294-974E-AA65-3EECB7CB6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実験１</a:t>
            </a:r>
            <a:r>
              <a:rPr lang="en" altLang="ja-JP" dirty="0"/>
              <a:t> 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2EAADB8-52CD-DD47-A257-7BFD7788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438B3D9-60B7-A044-9FA8-A9A8D4E68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55" y="1383102"/>
            <a:ext cx="6590830" cy="39600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75270AE-61AF-2D40-AA8F-F76DC6897CB0}"/>
              </a:ext>
            </a:extLst>
          </p:cNvPr>
          <p:cNvSpPr txBox="1"/>
          <p:nvPr/>
        </p:nvSpPr>
        <p:spPr>
          <a:xfrm>
            <a:off x="1690442" y="5761549"/>
            <a:ext cx="57631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>
                <a:solidFill>
                  <a:srgbClr val="00B050"/>
                </a:solidFill>
              </a:rPr>
              <a:t>提案手法がより早くに良い特徴を発見</a:t>
            </a:r>
            <a:endParaRPr kumimoji="1" lang="en-US" altLang="ja-JP" sz="24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>
                <a:solidFill>
                  <a:srgbClr val="00B050"/>
                </a:solidFill>
              </a:rPr>
              <a:t>後半の探索の改善度は低い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CDA8378-7B6A-0344-9175-8F883929C3C4}"/>
              </a:ext>
            </a:extLst>
          </p:cNvPr>
          <p:cNvSpPr txBox="1"/>
          <p:nvPr/>
        </p:nvSpPr>
        <p:spPr>
          <a:xfrm>
            <a:off x="1276091" y="2848026"/>
            <a:ext cx="492443" cy="605294"/>
          </a:xfrm>
          <a:prstGeom prst="rect">
            <a:avLst/>
          </a:prstGeom>
          <a:solidFill>
            <a:schemeClr val="bg1"/>
          </a:solidFill>
        </p:spPr>
        <p:txBody>
          <a:bodyPr vert="vert270" wrap="none" rtlCol="0">
            <a:spAutoFit/>
          </a:bodyPr>
          <a:lstStyle/>
          <a:p>
            <a:r>
              <a:rPr kumimoji="1" lang="ja-JP" altLang="en-US" sz="2000"/>
              <a:t>誤差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6A3E522-66D0-0C41-BC82-CE1356351CEE}"/>
              </a:ext>
            </a:extLst>
          </p:cNvPr>
          <p:cNvSpPr txBox="1"/>
          <p:nvPr/>
        </p:nvSpPr>
        <p:spPr>
          <a:xfrm>
            <a:off x="3696246" y="5077198"/>
            <a:ext cx="1723549" cy="5616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en-US" altLang="ja-JP" sz="1050" dirty="0"/>
          </a:p>
          <a:p>
            <a:r>
              <a:rPr kumimoji="1" lang="ja-JP" altLang="en-US" sz="2000"/>
              <a:t>探索ノード数</a:t>
            </a:r>
          </a:p>
        </p:txBody>
      </p:sp>
    </p:spTree>
    <p:extLst>
      <p:ext uri="{BB962C8B-B14F-4D97-AF65-F5344CB8AC3E}">
        <p14:creationId xmlns:p14="http://schemas.microsoft.com/office/powerpoint/2010/main" val="3055164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7304F7-210F-0348-AAE2-3E6F4B25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実験２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2A557F-36BB-EC41-9034-A395E9984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364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u="sng"/>
              <a:t>目的</a:t>
            </a:r>
            <a:endParaRPr lang="en-US" altLang="ja-JP" u="sng" dirty="0"/>
          </a:p>
          <a:p>
            <a:pPr marL="0" indent="0">
              <a:buNone/>
            </a:pPr>
            <a:r>
              <a:rPr lang="ja-JP" altLang="en-US"/>
              <a:t>　</a:t>
            </a:r>
            <a:r>
              <a:rPr lang="ja-JP" altLang="en-US" b="1"/>
              <a:t>近似探索</a:t>
            </a:r>
            <a:r>
              <a:rPr lang="ja-JP" altLang="en-US"/>
              <a:t>での各探索方針の比較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u="sng"/>
              <a:t>手法</a:t>
            </a:r>
            <a:endParaRPr lang="en-US" altLang="ja-JP" u="sng" dirty="0"/>
          </a:p>
          <a:p>
            <a:pPr marL="0" indent="0">
              <a:buNone/>
            </a:pPr>
            <a:r>
              <a:rPr lang="ja-JP" altLang="en-US"/>
              <a:t>　</a:t>
            </a:r>
            <a:r>
              <a:rPr kumimoji="1" lang="ja-JP" altLang="en-US"/>
              <a:t>実データセットに対して各探索方針に基づく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　近似探索を用いたアンサンブルモデルの学習・比較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E0F5DD-9B2D-D648-B412-62B83597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B69BFB-15C4-9249-860F-BDD0ED53A9F6}"/>
              </a:ext>
            </a:extLst>
          </p:cNvPr>
          <p:cNvSpPr txBox="1"/>
          <p:nvPr/>
        </p:nvSpPr>
        <p:spPr>
          <a:xfrm>
            <a:off x="907619" y="4754629"/>
            <a:ext cx="18004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u="sng"/>
              <a:t>学習パラメータ</a:t>
            </a:r>
            <a:endParaRPr lang="en-US" altLang="ja-JP" u="sng" dirty="0"/>
          </a:p>
          <a:p>
            <a:r>
              <a:rPr kumimoji="1" lang="ja-JP" altLang="en-US"/>
              <a:t>木の本数：</a:t>
            </a:r>
            <a:r>
              <a:rPr kumimoji="1" lang="en-US" altLang="ja-JP" dirty="0"/>
              <a:t>100</a:t>
            </a:r>
          </a:p>
          <a:p>
            <a:r>
              <a:rPr lang="ja-JP" altLang="en-US"/>
              <a:t>木の深さ：１</a:t>
            </a:r>
            <a:endParaRPr lang="en-US" altLang="ja-JP" dirty="0"/>
          </a:p>
          <a:p>
            <a:r>
              <a:rPr kumimoji="1" lang="ja-JP" altLang="en-US"/>
              <a:t>ステップ幅：１</a:t>
            </a:r>
            <a:endParaRPr kumimoji="1"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18ADE07-974D-3E48-98FD-0277AA4F5317}"/>
              </a:ext>
            </a:extLst>
          </p:cNvPr>
          <p:cNvSpPr txBox="1"/>
          <p:nvPr/>
        </p:nvSpPr>
        <p:spPr>
          <a:xfrm>
            <a:off x="3335831" y="4754629"/>
            <a:ext cx="49423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u="sng"/>
              <a:t>コスト制約</a:t>
            </a:r>
            <a:r>
              <a:rPr kumimoji="1" lang="en-US" altLang="ja-JP" u="sng" dirty="0"/>
              <a:t>(</a:t>
            </a:r>
            <a:r>
              <a:rPr kumimoji="1" lang="ja-JP" altLang="en-US" u="sng"/>
              <a:t>一回の特徴探索にかけるノード数</a:t>
            </a:r>
            <a:r>
              <a:rPr kumimoji="1" lang="en-US" altLang="ja-JP" u="sng" dirty="0"/>
              <a:t>)</a:t>
            </a:r>
          </a:p>
          <a:p>
            <a:r>
              <a:rPr kumimoji="1" lang="en-US" altLang="ja-JP" dirty="0"/>
              <a:t>CPDB</a:t>
            </a:r>
            <a:r>
              <a:rPr kumimoji="1" lang="ja-JP" altLang="en-US"/>
              <a:t>：</a:t>
            </a:r>
            <a:r>
              <a:rPr kumimoji="1" lang="en-US" altLang="ja-JP" dirty="0"/>
              <a:t> </a:t>
            </a:r>
            <a:r>
              <a:rPr lang="ja-JP" altLang="en-US"/>
              <a:t>（</a:t>
            </a:r>
            <a:r>
              <a:rPr lang="en-US" altLang="ja-JP" dirty="0"/>
              <a:t>1000, 2000, 3000, 4000, 5000</a:t>
            </a:r>
            <a:r>
              <a:rPr lang="ja-JP" altLang="en-US"/>
              <a:t>）</a:t>
            </a:r>
            <a:endParaRPr kumimoji="1" lang="en-US" altLang="ja-JP" dirty="0"/>
          </a:p>
          <a:p>
            <a:r>
              <a:rPr lang="en-US" altLang="ja-JP" dirty="0" err="1"/>
              <a:t>Mutag</a:t>
            </a:r>
            <a:r>
              <a:rPr lang="ja-JP" altLang="en-US"/>
              <a:t>：</a:t>
            </a:r>
            <a:r>
              <a:rPr lang="en-US" altLang="ja-JP" dirty="0"/>
              <a:t> </a:t>
            </a:r>
            <a:r>
              <a:rPr lang="ja-JP" altLang="en-US"/>
              <a:t>（</a:t>
            </a:r>
            <a:r>
              <a:rPr lang="en-US" altLang="ja-JP" dirty="0"/>
              <a:t>200, 400, 600, 800, 1000</a:t>
            </a:r>
            <a:r>
              <a:rPr lang="ja-JP" altLang="en-US"/>
              <a:t>）</a:t>
            </a:r>
            <a:endParaRPr lang="en-US" altLang="ja-JP" dirty="0"/>
          </a:p>
          <a:p>
            <a:r>
              <a:rPr kumimoji="1" lang="en-US" altLang="ja-JP" dirty="0"/>
              <a:t>AIDS</a:t>
            </a:r>
            <a:r>
              <a:rPr kumimoji="1" lang="ja-JP" altLang="en-US"/>
              <a:t>：</a:t>
            </a:r>
            <a:r>
              <a:rPr kumimoji="1" lang="en-US" altLang="ja-JP" dirty="0"/>
              <a:t> </a:t>
            </a:r>
            <a:r>
              <a:rPr kumimoji="1" lang="ja-JP" altLang="en-US"/>
              <a:t>（</a:t>
            </a:r>
            <a:r>
              <a:rPr kumimoji="1" lang="en-US" altLang="ja-JP" dirty="0"/>
              <a:t>1000, 2000, 3000, 4000, 5000</a:t>
            </a:r>
            <a:r>
              <a:rPr kumimoji="1" lang="ja-JP" altLang="en-US"/>
              <a:t>）</a:t>
            </a:r>
            <a:endParaRPr kumimoji="1" lang="en-US" altLang="ja-JP" dirty="0"/>
          </a:p>
          <a:p>
            <a:r>
              <a:rPr lang="en-US" altLang="ja-JP" dirty="0"/>
              <a:t>CAS</a:t>
            </a:r>
            <a:r>
              <a:rPr lang="ja-JP" altLang="en-US"/>
              <a:t>：</a:t>
            </a:r>
            <a:r>
              <a:rPr lang="en-US" altLang="ja-JP" dirty="0"/>
              <a:t> </a:t>
            </a:r>
            <a:r>
              <a:rPr lang="ja-JP" altLang="en-US"/>
              <a:t>（</a:t>
            </a:r>
            <a:r>
              <a:rPr lang="en-US" altLang="ja-JP" dirty="0"/>
              <a:t>5000, 10000, 15000, 20000, 25000</a:t>
            </a:r>
            <a:r>
              <a:rPr lang="ja-JP" altLang="en-US"/>
              <a:t>）</a:t>
            </a: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7685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58AFA03-5A87-2D4A-A40E-9D81EF9CD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941" y="1603294"/>
            <a:ext cx="6552000" cy="444831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37304F7-210F-0348-AAE2-3E6F4B25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実験２</a:t>
            </a:r>
            <a:r>
              <a:rPr kumimoji="1" lang="en-US" altLang="ja-JP" dirty="0"/>
              <a:t>(CAS)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E0F5DD-9B2D-D648-B412-62B83597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1775B0D-E9DF-6647-8940-8C725B62851B}"/>
              </a:ext>
            </a:extLst>
          </p:cNvPr>
          <p:cNvSpPr txBox="1"/>
          <p:nvPr/>
        </p:nvSpPr>
        <p:spPr>
          <a:xfrm>
            <a:off x="1526225" y="2541617"/>
            <a:ext cx="492443" cy="1325563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kumimoji="1" lang="ja-JP" altLang="en-US" sz="2000"/>
              <a:t>訓練誤差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D03083D-B1C8-214E-A130-BC6B841E73F5}"/>
              </a:ext>
            </a:extLst>
          </p:cNvPr>
          <p:cNvSpPr txBox="1"/>
          <p:nvPr/>
        </p:nvSpPr>
        <p:spPr>
          <a:xfrm>
            <a:off x="3939952" y="5736798"/>
            <a:ext cx="182794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en-US" altLang="ja-JP" sz="1600" dirty="0"/>
          </a:p>
          <a:p>
            <a:r>
              <a:rPr kumimoji="1" lang="ja-JP" altLang="en-US" sz="2000"/>
              <a:t>探索ノード数</a:t>
            </a:r>
          </a:p>
        </p:txBody>
      </p:sp>
    </p:spTree>
    <p:extLst>
      <p:ext uri="{BB962C8B-B14F-4D97-AF65-F5344CB8AC3E}">
        <p14:creationId xmlns:p14="http://schemas.microsoft.com/office/powerpoint/2010/main" val="2862065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1D1D2B9-7EB1-5D4B-9279-5A5B3D7FF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63" y="1603294"/>
            <a:ext cx="6552000" cy="444831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37304F7-210F-0348-AAE2-3E6F4B25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実験２</a:t>
            </a:r>
            <a:r>
              <a:rPr kumimoji="1" lang="en-US" altLang="ja-JP" dirty="0"/>
              <a:t>(</a:t>
            </a:r>
            <a:r>
              <a:rPr lang="en-US" altLang="ja-JP" dirty="0"/>
              <a:t>CAS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E0F5DD-9B2D-D648-B412-62B83597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1775B0D-E9DF-6647-8940-8C725B62851B}"/>
              </a:ext>
            </a:extLst>
          </p:cNvPr>
          <p:cNvSpPr txBox="1"/>
          <p:nvPr/>
        </p:nvSpPr>
        <p:spPr>
          <a:xfrm>
            <a:off x="1548899" y="3169947"/>
            <a:ext cx="492443" cy="624121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kumimoji="1" lang="ja-JP" altLang="en-US" sz="2000"/>
              <a:t>精度</a:t>
            </a:r>
            <a:endParaRPr kumimoji="1" lang="en-US" altLang="ja-JP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D03083D-B1C8-214E-A130-BC6B841E73F5}"/>
              </a:ext>
            </a:extLst>
          </p:cNvPr>
          <p:cNvSpPr txBox="1"/>
          <p:nvPr/>
        </p:nvSpPr>
        <p:spPr>
          <a:xfrm>
            <a:off x="3941971" y="5736798"/>
            <a:ext cx="182794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en-US" altLang="ja-JP" sz="1600" dirty="0"/>
          </a:p>
          <a:p>
            <a:r>
              <a:rPr kumimoji="1" lang="ja-JP" altLang="en-US" sz="2000"/>
              <a:t>探索ノード数</a:t>
            </a:r>
          </a:p>
        </p:txBody>
      </p:sp>
    </p:spTree>
    <p:extLst>
      <p:ext uri="{BB962C8B-B14F-4D97-AF65-F5344CB8AC3E}">
        <p14:creationId xmlns:p14="http://schemas.microsoft.com/office/powerpoint/2010/main" val="245045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7F6A26D-3859-5B48-B74C-FA06C2F36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895" y="2294870"/>
            <a:ext cx="3045098" cy="152254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背景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>
                <a:solidFill>
                  <a:srgbClr val="00B050"/>
                </a:solidFill>
              </a:rPr>
              <a:t>グラフ</a:t>
            </a:r>
            <a:r>
              <a:rPr kumimoji="1" lang="ja-JP" altLang="en-US" dirty="0"/>
              <a:t>は広く用いられる重要なデータ構造</a:t>
            </a:r>
            <a:endParaRPr kumimoji="1" lang="en-US" altLang="ja-JP" dirty="0"/>
          </a:p>
          <a:p>
            <a:pPr marL="257175" indent="-257175">
              <a:buFont typeface="Arial" charset="0"/>
              <a:buChar char="•"/>
            </a:pPr>
            <a:r>
              <a:rPr lang="ja-JP" altLang="en-US" dirty="0"/>
              <a:t>低分子化合物の構造式</a:t>
            </a:r>
            <a:endParaRPr lang="en-US" altLang="ja-JP" dirty="0"/>
          </a:p>
          <a:p>
            <a:pPr marL="257175" indent="-257175">
              <a:buFont typeface="Arial" charset="0"/>
              <a:buChar char="•"/>
            </a:pPr>
            <a:r>
              <a:rPr lang="en-US" altLang="ja-JP" dirty="0"/>
              <a:t>RNA</a:t>
            </a:r>
            <a:r>
              <a:rPr lang="ja-JP" altLang="en-US" dirty="0"/>
              <a:t>二次構造</a:t>
            </a:r>
            <a:endParaRPr lang="en-US" altLang="ja-JP" dirty="0"/>
          </a:p>
          <a:p>
            <a:pPr marL="257175" indent="-257175">
              <a:buFont typeface="Arial" charset="0"/>
              <a:buChar char="•"/>
            </a:pPr>
            <a:r>
              <a:rPr kumimoji="1" lang="ja-JP" altLang="en-US" dirty="0"/>
              <a:t>自然言語処理における構文木</a:t>
            </a:r>
            <a:endParaRPr kumimoji="1" lang="en-US" altLang="ja-JP" dirty="0"/>
          </a:p>
          <a:p>
            <a:pPr marL="257175" indent="-257175">
              <a:buFont typeface="Arial" charset="0"/>
              <a:buChar char="•"/>
            </a:pPr>
            <a:endParaRPr lang="en-US" altLang="ja-JP" dirty="0"/>
          </a:p>
          <a:p>
            <a:pPr marL="257175" indent="-257175">
              <a:buFont typeface="Arial" charset="0"/>
              <a:buChar char="•"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>
                <a:solidFill>
                  <a:srgbClr val="00B050"/>
                </a:solidFill>
              </a:rPr>
              <a:t>グラフデータからの教師付き学習</a:t>
            </a:r>
            <a:endParaRPr kumimoji="1" lang="en-US" altLang="ja-JP" dirty="0">
              <a:solidFill>
                <a:srgbClr val="00B050"/>
              </a:solidFill>
            </a:endParaRPr>
          </a:p>
          <a:p>
            <a:pPr marL="257175" indent="-257175">
              <a:buFont typeface="Arial" charset="0"/>
              <a:buChar char="•"/>
            </a:pPr>
            <a:r>
              <a:rPr lang="ja-JP" altLang="en-US"/>
              <a:t>創薬の分野</a:t>
            </a:r>
            <a:endParaRPr lang="en-US" altLang="ja-JP" dirty="0"/>
          </a:p>
          <a:p>
            <a:pPr marL="257175" indent="-257175">
              <a:buFont typeface="Arial" charset="0"/>
              <a:buChar char="•"/>
            </a:pPr>
            <a:r>
              <a:rPr lang="ja-JP" altLang="en-US"/>
              <a:t>生命</a:t>
            </a:r>
            <a:r>
              <a:rPr lang="ja-JP" altLang="en-US" dirty="0"/>
              <a:t>科学や物質化学の分野</a:t>
            </a:r>
            <a:endParaRPr lang="en-US" altLang="ja-JP" dirty="0"/>
          </a:p>
          <a:p>
            <a:pPr marL="257175" indent="-257175">
              <a:buFont typeface="Arial" charset="0"/>
              <a:buChar char="•"/>
            </a:pP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AC0E5534-7175-D74E-8099-8DB67B48BE4C}" type="slidenum">
              <a:rPr kumimoji="1" lang="ja-JP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685800">
                <a:defRPr/>
              </a:pPr>
              <a:t>1</a:t>
            </a:fld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0E7EC11-A572-3942-BC2D-9B9E0B38A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992" y="4404189"/>
            <a:ext cx="2461176" cy="152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8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02"/>
    </mc:Choice>
    <mc:Fallback xmlns="">
      <p:transition spd="slow" advTm="3240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7304F7-210F-0348-AAE2-3E6F4B25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実験３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2A557F-36BB-EC41-9034-A395E9984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876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u="sng"/>
              <a:t>目的</a:t>
            </a:r>
            <a:endParaRPr lang="en-US" altLang="ja-JP" u="sng" dirty="0"/>
          </a:p>
          <a:p>
            <a:pPr marL="0" indent="0">
              <a:buNone/>
            </a:pPr>
            <a:r>
              <a:rPr lang="ja-JP" altLang="en-US"/>
              <a:t>　</a:t>
            </a:r>
            <a:r>
              <a:rPr lang="ja-JP" altLang="en-US" b="1"/>
              <a:t>従来厳密探索</a:t>
            </a:r>
            <a:r>
              <a:rPr lang="ja-JP" altLang="en-US"/>
              <a:t>と</a:t>
            </a:r>
            <a:r>
              <a:rPr lang="ja-JP" altLang="en-US" b="1"/>
              <a:t>提案近似探索</a:t>
            </a:r>
            <a:r>
              <a:rPr lang="ja-JP" altLang="en-US"/>
              <a:t>の比較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u="sng"/>
              <a:t>手法</a:t>
            </a:r>
            <a:endParaRPr lang="en-US" altLang="ja-JP" u="sng" dirty="0"/>
          </a:p>
          <a:p>
            <a:pPr marL="0" indent="0">
              <a:buNone/>
            </a:pPr>
            <a:r>
              <a:rPr lang="ja-JP" altLang="en-US"/>
              <a:t>　</a:t>
            </a:r>
            <a:r>
              <a:rPr kumimoji="1" lang="ja-JP" altLang="en-US"/>
              <a:t>実データセットに対して従来厳密探索と</a:t>
            </a:r>
            <a:r>
              <a:rPr lang="ja-JP" altLang="en-US"/>
              <a:t>提案近似探索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に基づくアンサンブルモデルの学習・比較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sz="1400" dirty="0"/>
          </a:p>
          <a:p>
            <a:pPr marL="0" indent="0">
              <a:buNone/>
            </a:pPr>
            <a:r>
              <a:rPr lang="ja-JP" altLang="en-US">
                <a:solidFill>
                  <a:srgbClr val="FF0000"/>
                </a:solidFill>
              </a:rPr>
              <a:t>・従来：</a:t>
            </a:r>
            <a:r>
              <a:rPr lang="en-US" altLang="ja-JP" dirty="0">
                <a:solidFill>
                  <a:srgbClr val="FF0000"/>
                </a:solidFill>
              </a:rPr>
              <a:t>GTB</a:t>
            </a:r>
            <a:r>
              <a:rPr lang="ja-JP" altLang="en-US">
                <a:solidFill>
                  <a:srgbClr val="FF0000"/>
                </a:solidFill>
              </a:rPr>
              <a:t>＋深さ優先厳密探索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>
                <a:solidFill>
                  <a:srgbClr val="00B050"/>
                </a:solidFill>
              </a:rPr>
              <a:t>・提案：</a:t>
            </a:r>
            <a:r>
              <a:rPr lang="en-US" altLang="ja-JP" dirty="0">
                <a:solidFill>
                  <a:srgbClr val="00B050"/>
                </a:solidFill>
              </a:rPr>
              <a:t>GTB</a:t>
            </a:r>
            <a:r>
              <a:rPr lang="ja-JP" altLang="en-US">
                <a:solidFill>
                  <a:srgbClr val="00B050"/>
                </a:solidFill>
              </a:rPr>
              <a:t>＋</a:t>
            </a:r>
            <a:r>
              <a:rPr lang="en-US" altLang="ja-JP" dirty="0">
                <a:solidFill>
                  <a:srgbClr val="00B050"/>
                </a:solidFill>
              </a:rPr>
              <a:t>MCTS</a:t>
            </a:r>
            <a:r>
              <a:rPr lang="ja-JP" altLang="en-US">
                <a:solidFill>
                  <a:srgbClr val="00B050"/>
                </a:solidFill>
              </a:rPr>
              <a:t>近似探索</a:t>
            </a:r>
            <a:endParaRPr lang="en-US" altLang="ja-JP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ja-JP" sz="1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ja-JP" sz="2000" dirty="0"/>
              <a:t>※MCTS</a:t>
            </a:r>
            <a:r>
              <a:rPr lang="ja-JP" altLang="en-US" sz="2000"/>
              <a:t>の探索強度パラメータ、コスト制約は実験２の最良値</a:t>
            </a:r>
          </a:p>
          <a:p>
            <a:pPr marL="0" indent="0">
              <a:buNone/>
            </a:pPr>
            <a:endParaRPr lang="en-US" altLang="ja-JP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kumimoji="1" lang="en-US" altLang="ja-JP" dirty="0">
              <a:solidFill>
                <a:srgbClr val="00B05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E0F5DD-9B2D-D648-B412-62B83597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88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3399B7-7228-8447-877D-25C9FCD71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実験３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コンテンツ プレースホルダー 5">
                <a:extLst>
                  <a:ext uri="{FF2B5EF4-FFF2-40B4-BE49-F238E27FC236}">
                    <a16:creationId xmlns:a16="http://schemas.microsoft.com/office/drawing/2014/main" id="{ACBFE56F-B89F-9144-9E47-64DDA8C0A45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01228860"/>
                  </p:ext>
                </p:extLst>
              </p:nvPr>
            </p:nvGraphicFramePr>
            <p:xfrm>
              <a:off x="1038386" y="1463323"/>
              <a:ext cx="7128962" cy="423498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4580">
                      <a:extLst>
                        <a:ext uri="{9D8B030D-6E8A-4147-A177-3AD203B41FA5}">
                          <a16:colId xmlns:a16="http://schemas.microsoft.com/office/drawing/2014/main" val="2730257776"/>
                        </a:ext>
                      </a:extLst>
                    </a:gridCol>
                    <a:gridCol w="1012397">
                      <a:extLst>
                        <a:ext uri="{9D8B030D-6E8A-4147-A177-3AD203B41FA5}">
                          <a16:colId xmlns:a16="http://schemas.microsoft.com/office/drawing/2014/main" val="1486828825"/>
                        </a:ext>
                      </a:extLst>
                    </a:gridCol>
                    <a:gridCol w="1012397">
                      <a:extLst>
                        <a:ext uri="{9D8B030D-6E8A-4147-A177-3AD203B41FA5}">
                          <a16:colId xmlns:a16="http://schemas.microsoft.com/office/drawing/2014/main" val="2402887792"/>
                        </a:ext>
                      </a:extLst>
                    </a:gridCol>
                    <a:gridCol w="1012397">
                      <a:extLst>
                        <a:ext uri="{9D8B030D-6E8A-4147-A177-3AD203B41FA5}">
                          <a16:colId xmlns:a16="http://schemas.microsoft.com/office/drawing/2014/main" val="1063375487"/>
                        </a:ext>
                      </a:extLst>
                    </a:gridCol>
                    <a:gridCol w="1012397">
                      <a:extLst>
                        <a:ext uri="{9D8B030D-6E8A-4147-A177-3AD203B41FA5}">
                          <a16:colId xmlns:a16="http://schemas.microsoft.com/office/drawing/2014/main" val="3197305339"/>
                        </a:ext>
                      </a:extLst>
                    </a:gridCol>
                    <a:gridCol w="1012397">
                      <a:extLst>
                        <a:ext uri="{9D8B030D-6E8A-4147-A177-3AD203B41FA5}">
                          <a16:colId xmlns:a16="http://schemas.microsoft.com/office/drawing/2014/main" val="699015352"/>
                        </a:ext>
                      </a:extLst>
                    </a:gridCol>
                    <a:gridCol w="1012397">
                      <a:extLst>
                        <a:ext uri="{9D8B030D-6E8A-4147-A177-3AD203B41FA5}">
                          <a16:colId xmlns:a16="http://schemas.microsoft.com/office/drawing/2014/main" val="3195560034"/>
                        </a:ext>
                      </a:extLst>
                    </a:gridCol>
                  </a:tblGrid>
                  <a:tr h="60189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データ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精度</a:t>
                          </a:r>
                          <a:r>
                            <a:rPr kumimoji="1" lang="en-US" altLang="ja-JP" dirty="0"/>
                            <a:t>[%]</a:t>
                          </a:r>
                          <a:endParaRPr kumimoji="1" lang="ja-JP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探索ノード数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実行時間</a:t>
                          </a:r>
                          <a:r>
                            <a:rPr kumimoji="1" lang="en-US" altLang="ja-JP" dirty="0"/>
                            <a:t>[s]</a:t>
                          </a:r>
                          <a:endParaRPr kumimoji="1" lang="ja-JP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3082901"/>
                      </a:ext>
                    </a:extLst>
                  </a:tr>
                  <a:tr h="560988"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従来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提案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従来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提案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従来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提案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254682"/>
                      </a:ext>
                    </a:extLst>
                  </a:tr>
                  <a:tr h="7680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latin typeface="+mn-ea"/>
                              <a:ea typeface="+mn-ea"/>
                            </a:rPr>
                            <a:t>CPDB</a:t>
                          </a:r>
                          <a:endParaRPr kumimoji="1" lang="ja-JP" altLang="en-US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latin typeface="+mn-ea"/>
                              <a:ea typeface="+mn-ea"/>
                            </a:rPr>
                            <a:t>77.78</a:t>
                          </a:r>
                          <a:endParaRPr kumimoji="1" lang="ja-JP" altLang="en-US" sz="18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latin typeface="+mn-ea"/>
                              <a:ea typeface="+mn-ea"/>
                            </a:rPr>
                            <a:t>78.35</a:t>
                          </a:r>
                          <a:endParaRPr kumimoji="1" lang="ja-JP" altLang="en-US" sz="1800" b="1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7.2×</m:t>
                                </m:r>
                                <m:sSup>
                                  <m:sSupPr>
                                    <m:ctrlP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6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𝟓</m:t>
                                </m:r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𝟎</m:t>
                                </m:r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kumimoji="1" lang="en-US" altLang="ja-JP" sz="1600" b="1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600" b="1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kumimoji="1" lang="en-US" altLang="ja-JP" sz="1600" b="1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600" b="1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8.2×</m:t>
                                </m:r>
                                <m:sSup>
                                  <m:sSupPr>
                                    <m:ctrlP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6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𝟔</m:t>
                                </m:r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</m:t>
                                </m:r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×</m:t>
                                </m:r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𝟏𝟎</m:t>
                                </m:r>
                              </m:oMath>
                            </m:oMathPara>
                          </a14:m>
                          <a:endParaRPr kumimoji="1" lang="ja-JP" altLang="en-US" sz="1600" b="1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5537712"/>
                      </a:ext>
                    </a:extLst>
                  </a:tr>
                  <a:tr h="7680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latin typeface="+mn-ea"/>
                              <a:ea typeface="+mn-ea"/>
                            </a:rPr>
                            <a:t>Mutag</a:t>
                          </a:r>
                          <a:endParaRPr kumimoji="1" lang="ja-JP" altLang="en-US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latin typeface="+mn-ea"/>
                              <a:ea typeface="+mn-ea"/>
                            </a:rPr>
                            <a:t>85.03</a:t>
                          </a:r>
                          <a:endParaRPr kumimoji="1" lang="ja-JP" altLang="en-US" sz="18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latin typeface="+mn-ea"/>
                              <a:ea typeface="+mn-ea"/>
                            </a:rPr>
                            <a:t>87.73</a:t>
                          </a:r>
                          <a:endParaRPr kumimoji="1" lang="ja-JP" altLang="en-US" sz="1800" b="1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3.8×</m:t>
                                </m:r>
                                <m:sSup>
                                  <m:sSupPr>
                                    <m:ctrlP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6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𝟔</m:t>
                                </m:r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𝟎</m:t>
                                </m:r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kumimoji="1" lang="en-US" altLang="ja-JP" sz="1600" b="1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600" b="1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kumimoji="1" lang="en-US" altLang="ja-JP" sz="1600" b="1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600" b="1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2.3×</m:t>
                                </m:r>
                                <m:sSup>
                                  <m:sSupPr>
                                    <m:ctrlP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6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𝟑</m:t>
                                </m:r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kumimoji="1" lang="ja-JP" altLang="en-US" sz="1600" b="1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0730863"/>
                      </a:ext>
                    </a:extLst>
                  </a:tr>
                  <a:tr h="7680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latin typeface="+mn-ea"/>
                              <a:ea typeface="+mn-ea"/>
                            </a:rPr>
                            <a:t>AIDS</a:t>
                          </a:r>
                          <a:endParaRPr kumimoji="1" lang="ja-JP" altLang="en-US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latin typeface="+mn-ea"/>
                              <a:ea typeface="+mn-ea"/>
                            </a:rPr>
                            <a:t>81.37</a:t>
                          </a:r>
                          <a:endParaRPr kumimoji="1" lang="ja-JP" altLang="en-US" sz="18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latin typeface="+mn-ea"/>
                              <a:ea typeface="+mn-ea"/>
                            </a:rPr>
                            <a:t>81.84</a:t>
                          </a:r>
                          <a:endParaRPr kumimoji="1" lang="ja-JP" altLang="en-US" sz="1800" b="1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7.9×</m:t>
                                </m:r>
                                <m:sSup>
                                  <m:sSupPr>
                                    <m:ctrlP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6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</m:t>
                                </m:r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𝟎</m:t>
                                </m:r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kumimoji="1" lang="en-US" altLang="ja-JP" sz="1600" b="1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600" b="1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kumimoji="1" lang="en-US" altLang="ja-JP" sz="1600" b="1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600" b="1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2.5×</m:t>
                                </m:r>
                                <m:sSup>
                                  <m:sSupPr>
                                    <m:ctrlP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6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𝟏</m:t>
                                </m:r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𝟏</m:t>
                                </m:r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kumimoji="1" lang="en-US" altLang="ja-JP" sz="1600" b="1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600" b="1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kumimoji="1" lang="en-US" altLang="ja-JP" sz="1600" b="1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600" b="1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71892660"/>
                      </a:ext>
                    </a:extLst>
                  </a:tr>
                  <a:tr h="7680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latin typeface="+mn-ea"/>
                              <a:ea typeface="+mn-ea"/>
                            </a:rPr>
                            <a:t>CAS</a:t>
                          </a:r>
                          <a:endParaRPr kumimoji="1" lang="ja-JP" altLang="en-US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latin typeface="+mn-ea"/>
                              <a:ea typeface="+mn-ea"/>
                            </a:rPr>
                            <a:t>80.82</a:t>
                          </a:r>
                          <a:endParaRPr kumimoji="1" lang="ja-JP" altLang="en-US" sz="18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latin typeface="+mn-ea"/>
                              <a:ea typeface="+mn-ea"/>
                            </a:rPr>
                            <a:t>81.99</a:t>
                          </a:r>
                          <a:endParaRPr kumimoji="1" lang="ja-JP" altLang="en-US" sz="1800" b="1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6.9×</m:t>
                                </m:r>
                                <m:sSup>
                                  <m:sSupPr>
                                    <m:ctrlP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6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</m:t>
                                </m:r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𝟎</m:t>
                                </m:r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kumimoji="1" lang="en-US" altLang="ja-JP" sz="1600" b="1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600" b="1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kumimoji="1" lang="en-US" altLang="ja-JP" sz="1600" b="1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𝟔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600" b="1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8.0×</m:t>
                                </m:r>
                                <m:sSup>
                                  <m:sSupPr>
                                    <m:ctrlP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6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𝟏</m:t>
                                </m:r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𝟕</m:t>
                                </m:r>
                                <m:r>
                                  <a:rPr kumimoji="1" lang="en-US" altLang="ja-JP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kumimoji="1" lang="en-US" altLang="ja-JP" sz="1600" b="1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600" b="1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kumimoji="1" lang="en-US" altLang="ja-JP" sz="1600" b="1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600" b="1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747604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コンテンツ プレースホルダー 5">
                <a:extLst>
                  <a:ext uri="{FF2B5EF4-FFF2-40B4-BE49-F238E27FC236}">
                    <a16:creationId xmlns:a16="http://schemas.microsoft.com/office/drawing/2014/main" id="{ACBFE56F-B89F-9144-9E47-64DDA8C0A45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01228860"/>
                  </p:ext>
                </p:extLst>
              </p:nvPr>
            </p:nvGraphicFramePr>
            <p:xfrm>
              <a:off x="1038386" y="1463323"/>
              <a:ext cx="7128962" cy="423498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4580">
                      <a:extLst>
                        <a:ext uri="{9D8B030D-6E8A-4147-A177-3AD203B41FA5}">
                          <a16:colId xmlns:a16="http://schemas.microsoft.com/office/drawing/2014/main" val="2730257776"/>
                        </a:ext>
                      </a:extLst>
                    </a:gridCol>
                    <a:gridCol w="1012397">
                      <a:extLst>
                        <a:ext uri="{9D8B030D-6E8A-4147-A177-3AD203B41FA5}">
                          <a16:colId xmlns:a16="http://schemas.microsoft.com/office/drawing/2014/main" val="1486828825"/>
                        </a:ext>
                      </a:extLst>
                    </a:gridCol>
                    <a:gridCol w="1012397">
                      <a:extLst>
                        <a:ext uri="{9D8B030D-6E8A-4147-A177-3AD203B41FA5}">
                          <a16:colId xmlns:a16="http://schemas.microsoft.com/office/drawing/2014/main" val="2402887792"/>
                        </a:ext>
                      </a:extLst>
                    </a:gridCol>
                    <a:gridCol w="1012397">
                      <a:extLst>
                        <a:ext uri="{9D8B030D-6E8A-4147-A177-3AD203B41FA5}">
                          <a16:colId xmlns:a16="http://schemas.microsoft.com/office/drawing/2014/main" val="1063375487"/>
                        </a:ext>
                      </a:extLst>
                    </a:gridCol>
                    <a:gridCol w="1012397">
                      <a:extLst>
                        <a:ext uri="{9D8B030D-6E8A-4147-A177-3AD203B41FA5}">
                          <a16:colId xmlns:a16="http://schemas.microsoft.com/office/drawing/2014/main" val="3197305339"/>
                        </a:ext>
                      </a:extLst>
                    </a:gridCol>
                    <a:gridCol w="1012397">
                      <a:extLst>
                        <a:ext uri="{9D8B030D-6E8A-4147-A177-3AD203B41FA5}">
                          <a16:colId xmlns:a16="http://schemas.microsoft.com/office/drawing/2014/main" val="699015352"/>
                        </a:ext>
                      </a:extLst>
                    </a:gridCol>
                    <a:gridCol w="1012397">
                      <a:extLst>
                        <a:ext uri="{9D8B030D-6E8A-4147-A177-3AD203B41FA5}">
                          <a16:colId xmlns:a16="http://schemas.microsoft.com/office/drawing/2014/main" val="3195560034"/>
                        </a:ext>
                      </a:extLst>
                    </a:gridCol>
                  </a:tblGrid>
                  <a:tr h="60189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データ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精度</a:t>
                          </a:r>
                          <a:r>
                            <a:rPr kumimoji="1" lang="en-US" altLang="ja-JP" dirty="0"/>
                            <a:t>[%]</a:t>
                          </a:r>
                          <a:endParaRPr kumimoji="1" lang="ja-JP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探索ノード数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実行時間</a:t>
                          </a:r>
                          <a:r>
                            <a:rPr kumimoji="1" lang="en-US" altLang="ja-JP" dirty="0"/>
                            <a:t>[s]</a:t>
                          </a:r>
                          <a:endParaRPr kumimoji="1" lang="ja-JP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3082901"/>
                      </a:ext>
                    </a:extLst>
                  </a:tr>
                  <a:tr h="560988"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従来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提案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従来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提案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従来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/>
                            <a:t>提案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254682"/>
                      </a:ext>
                    </a:extLst>
                  </a:tr>
                  <a:tr h="7680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latin typeface="+mn-ea"/>
                              <a:ea typeface="+mn-ea"/>
                            </a:rPr>
                            <a:t>CPDB</a:t>
                          </a:r>
                          <a:endParaRPr kumimoji="1" lang="ja-JP" altLang="en-US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latin typeface="+mn-ea"/>
                              <a:ea typeface="+mn-ea"/>
                            </a:rPr>
                            <a:t>77.78</a:t>
                          </a:r>
                          <a:endParaRPr kumimoji="1" lang="ja-JP" altLang="en-US" sz="18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latin typeface="+mn-ea"/>
                              <a:ea typeface="+mn-ea"/>
                            </a:rPr>
                            <a:t>78.35</a:t>
                          </a:r>
                          <a:endParaRPr kumimoji="1" lang="ja-JP" altLang="en-US" sz="1800" b="1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3750" t="-155000" r="-300000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3750" t="-155000" r="-200000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3750" t="-155000" r="-100000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3750" t="-155000" b="-3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5537712"/>
                      </a:ext>
                    </a:extLst>
                  </a:tr>
                  <a:tr h="7680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latin typeface="+mn-ea"/>
                              <a:ea typeface="+mn-ea"/>
                            </a:rPr>
                            <a:t>Mutag</a:t>
                          </a:r>
                          <a:endParaRPr kumimoji="1" lang="ja-JP" altLang="en-US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latin typeface="+mn-ea"/>
                              <a:ea typeface="+mn-ea"/>
                            </a:rPr>
                            <a:t>85.03</a:t>
                          </a:r>
                          <a:endParaRPr kumimoji="1" lang="ja-JP" altLang="en-US" sz="18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latin typeface="+mn-ea"/>
                              <a:ea typeface="+mn-ea"/>
                            </a:rPr>
                            <a:t>87.73</a:t>
                          </a:r>
                          <a:endParaRPr kumimoji="1" lang="ja-JP" altLang="en-US" sz="1800" b="1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3750" t="-250820" r="-300000" b="-1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3750" t="-250820" r="-200000" b="-1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3750" t="-250820" r="-100000" b="-1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3750" t="-250820" b="-1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730863"/>
                      </a:ext>
                    </a:extLst>
                  </a:tr>
                  <a:tr h="7680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latin typeface="+mn-ea"/>
                              <a:ea typeface="+mn-ea"/>
                            </a:rPr>
                            <a:t>AIDS</a:t>
                          </a:r>
                          <a:endParaRPr kumimoji="1" lang="ja-JP" altLang="en-US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latin typeface="+mn-ea"/>
                              <a:ea typeface="+mn-ea"/>
                            </a:rPr>
                            <a:t>81.37</a:t>
                          </a:r>
                          <a:endParaRPr kumimoji="1" lang="ja-JP" altLang="en-US" sz="18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latin typeface="+mn-ea"/>
                              <a:ea typeface="+mn-ea"/>
                            </a:rPr>
                            <a:t>81.84</a:t>
                          </a:r>
                          <a:endParaRPr kumimoji="1" lang="ja-JP" altLang="en-US" sz="1800" b="1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3750" t="-356667" r="-300000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3750" t="-356667" r="-200000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3750" t="-356667" r="-100000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3750" t="-356667" b="-1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2660"/>
                      </a:ext>
                    </a:extLst>
                  </a:tr>
                  <a:tr h="7680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>
                              <a:latin typeface="+mn-ea"/>
                              <a:ea typeface="+mn-ea"/>
                            </a:rPr>
                            <a:t>CAS</a:t>
                          </a:r>
                          <a:endParaRPr kumimoji="1" lang="ja-JP" altLang="en-US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latin typeface="+mn-ea"/>
                              <a:ea typeface="+mn-ea"/>
                            </a:rPr>
                            <a:t>80.82</a:t>
                          </a:r>
                          <a:endParaRPr kumimoji="1" lang="ja-JP" altLang="en-US" sz="180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latin typeface="+mn-ea"/>
                              <a:ea typeface="+mn-ea"/>
                            </a:rPr>
                            <a:t>81.99</a:t>
                          </a:r>
                          <a:endParaRPr kumimoji="1" lang="ja-JP" altLang="en-US" sz="1800" b="1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3750" t="-449180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3750" t="-449180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3750" t="-44918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3750" t="-4491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47604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AACBCD-6806-824E-94C9-3A20B75F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DE4443-5298-214A-BB93-C8716A1309EC}"/>
              </a:ext>
            </a:extLst>
          </p:cNvPr>
          <p:cNvSpPr txBox="1"/>
          <p:nvPr/>
        </p:nvSpPr>
        <p:spPr>
          <a:xfrm>
            <a:off x="1920728" y="5955968"/>
            <a:ext cx="5455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>
                <a:solidFill>
                  <a:srgbClr val="00B050"/>
                </a:solidFill>
              </a:rPr>
              <a:t>精度の劣化なしに省コスト化を達成</a:t>
            </a:r>
          </a:p>
        </p:txBody>
      </p:sp>
    </p:spTree>
    <p:extLst>
      <p:ext uri="{BB962C8B-B14F-4D97-AF65-F5344CB8AC3E}">
        <p14:creationId xmlns:p14="http://schemas.microsoft.com/office/powerpoint/2010/main" val="1568568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2DF43A-4C06-774E-B52A-037196B64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汎化性能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1B1889C-5091-9344-9C44-22597017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B4B644C-0258-C04C-A5A2-A4DE53DA5815}"/>
              </a:ext>
            </a:extLst>
          </p:cNvPr>
          <p:cNvGrpSpPr/>
          <p:nvPr/>
        </p:nvGrpSpPr>
        <p:grpSpPr>
          <a:xfrm>
            <a:off x="501389" y="1399139"/>
            <a:ext cx="8013961" cy="4661397"/>
            <a:chOff x="565167" y="1690689"/>
            <a:chExt cx="8013961" cy="4661397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D3CDE7F0-1FE7-BC4C-83B6-32F58D6A8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9156" y="1690689"/>
              <a:ext cx="7459972" cy="4464000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D002348B-C793-754D-AC04-1023A1326284}"/>
                </a:ext>
              </a:extLst>
            </p:cNvPr>
            <p:cNvSpPr txBox="1"/>
            <p:nvPr/>
          </p:nvSpPr>
          <p:spPr>
            <a:xfrm>
              <a:off x="2264207" y="5890421"/>
              <a:ext cx="173435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FF0000"/>
                  </a:solidFill>
                </a:rPr>
                <a:t>従来</a:t>
              </a:r>
              <a:endParaRPr kumimoji="1" lang="en-US" altLang="ja-JP" sz="2400" dirty="0">
                <a:solidFill>
                  <a:srgbClr val="FF0000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93EDC74B-95AE-6E48-A2B1-31E148567587}"/>
                </a:ext>
              </a:extLst>
            </p:cNvPr>
            <p:cNvSpPr txBox="1"/>
            <p:nvPr/>
          </p:nvSpPr>
          <p:spPr>
            <a:xfrm>
              <a:off x="4911134" y="5890421"/>
              <a:ext cx="173435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00B050"/>
                  </a:solidFill>
                </a:rPr>
                <a:t>提案</a:t>
              </a:r>
              <a:endParaRPr kumimoji="1" lang="en-US" altLang="ja-JP" sz="2400" dirty="0">
                <a:solidFill>
                  <a:srgbClr val="00B050"/>
                </a:solidFill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61A74DB6-0A12-C941-94FA-24BF32C1FCA4}"/>
                </a:ext>
              </a:extLst>
            </p:cNvPr>
            <p:cNvSpPr txBox="1"/>
            <p:nvPr/>
          </p:nvSpPr>
          <p:spPr>
            <a:xfrm>
              <a:off x="565167" y="2329900"/>
              <a:ext cx="800219" cy="289996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kumimoji="1" lang="ja-JP" altLang="en-US" sz="2000"/>
                <a:t>学習に用いた特徴の</a:t>
              </a:r>
              <a:endParaRPr kumimoji="1" lang="en-US" altLang="ja-JP" sz="2000" dirty="0"/>
            </a:p>
            <a:p>
              <a:pPr algn="ctr"/>
              <a:r>
                <a:rPr kumimoji="1" lang="ja-JP" altLang="en-US" sz="2000"/>
                <a:t>グラフサイズの割合</a:t>
              </a:r>
              <a:endParaRPr kumimoji="1" lang="en-US" altLang="ja-JP" sz="2000" dirty="0"/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BD5C81-3030-A146-B318-5C38D46A8E42}"/>
              </a:ext>
            </a:extLst>
          </p:cNvPr>
          <p:cNvSpPr txBox="1"/>
          <p:nvPr/>
        </p:nvSpPr>
        <p:spPr>
          <a:xfrm>
            <a:off x="1915729" y="6158954"/>
            <a:ext cx="4839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>
                <a:solidFill>
                  <a:srgbClr val="00B050"/>
                </a:solidFill>
              </a:rPr>
              <a:t>提案手法の方が汎化性能が高い</a:t>
            </a:r>
            <a:endParaRPr kumimoji="1" lang="en-US" altLang="ja-JP" sz="2400" dirty="0">
              <a:solidFill>
                <a:srgbClr val="00B05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E519544-4135-5641-B701-979E4EF978B7}"/>
              </a:ext>
            </a:extLst>
          </p:cNvPr>
          <p:cNvSpPr txBox="1"/>
          <p:nvPr/>
        </p:nvSpPr>
        <p:spPr>
          <a:xfrm>
            <a:off x="7349159" y="1512142"/>
            <a:ext cx="1116000" cy="276999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90000"/>
              </a:schemeClr>
            </a:solidFill>
          </a:ln>
        </p:spPr>
        <p:txBody>
          <a:bodyPr vert="horz" wrap="square" rtlCol="0">
            <a:spAutoFit/>
          </a:bodyPr>
          <a:lstStyle/>
          <a:p>
            <a:pPr algn="ctr"/>
            <a:r>
              <a:rPr kumimoji="1" lang="ja-JP" altLang="en-US" sz="1200"/>
              <a:t>グラフサイズ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2253262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9F156D-3998-C74E-AE41-31E83822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0E3E01-573E-4A4F-9942-72548CC5E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8224896" cy="5030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/>
              <a:t>既存のグラフ分類・回帰アルゴリズムの特徴探索に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最良優先</a:t>
            </a:r>
            <a:r>
              <a:rPr lang="en-US" altLang="ja-JP" dirty="0"/>
              <a:t>, MCTS</a:t>
            </a:r>
            <a:r>
              <a:rPr lang="ja-JP" altLang="en-US"/>
              <a:t>を利用した近似探索手法を提案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/>
              <a:t>探索方針に関して従来手法である深さ優先方針に比べ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>
                <a:solidFill>
                  <a:srgbClr val="00B050"/>
                </a:solidFill>
              </a:rPr>
              <a:t>より少ない探索数でより良い解を発見</a:t>
            </a:r>
            <a:endParaRPr kumimoji="1" lang="en-US" altLang="ja-JP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/>
              <a:t>従来の深さ優先厳密探索モデルと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提案の</a:t>
            </a:r>
            <a:r>
              <a:rPr lang="en-US" altLang="ja-JP" dirty="0"/>
              <a:t>MCTS</a:t>
            </a:r>
            <a:r>
              <a:rPr lang="ja-JP" altLang="en-US"/>
              <a:t>を利用した近似探索モデル比較すると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>
                <a:solidFill>
                  <a:srgbClr val="00B050"/>
                </a:solidFill>
              </a:rPr>
              <a:t>約</a:t>
            </a:r>
            <a:r>
              <a:rPr lang="en-US" altLang="ja-JP" dirty="0">
                <a:solidFill>
                  <a:srgbClr val="00B050"/>
                </a:solidFill>
              </a:rPr>
              <a:t>1/10 ~1/200</a:t>
            </a:r>
            <a:r>
              <a:rPr lang="ja-JP" altLang="en-US">
                <a:solidFill>
                  <a:srgbClr val="00B050"/>
                </a:solidFill>
              </a:rPr>
              <a:t>のコストで</a:t>
            </a:r>
            <a:endParaRPr lang="en-US" altLang="ja-JP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ja-JP" altLang="en-US">
                <a:solidFill>
                  <a:srgbClr val="00B050"/>
                </a:solidFill>
              </a:rPr>
              <a:t>同等、それ以上の精度のモデルを構築</a:t>
            </a:r>
            <a:endParaRPr kumimoji="1" lang="ja-JP" altLang="en-US">
              <a:solidFill>
                <a:srgbClr val="00B05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002F0C6-DD53-2D4E-A329-B5CAB0989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7091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230E4F-3164-5D45-A2C3-291DE86DB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2B1DE74-51A4-134B-A58A-B5AE2E503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3FF76E4-7476-5C42-AEBA-0507E6D4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8374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191E39-720F-3345-8E70-D2012116F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質疑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F6A2A0F-625A-5E4B-A82E-AFEB086A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158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1F6D859-E4FC-654D-B38B-5BAD105D3517}"/>
              </a:ext>
            </a:extLst>
          </p:cNvPr>
          <p:cNvSpPr txBox="1"/>
          <p:nvPr/>
        </p:nvSpPr>
        <p:spPr>
          <a:xfrm>
            <a:off x="5971820" y="4094098"/>
            <a:ext cx="546945" cy="36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CAS</a:t>
            </a:r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37304F7-210F-0348-AAE2-3E6F4B25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実験２</a:t>
            </a:r>
            <a:r>
              <a:rPr lang="en-US" altLang="ja-JP" dirty="0"/>
              <a:t>(Training Loss : #node)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E0F5DD-9B2D-D648-B412-62B83597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9681E0-B6FD-9744-ADF1-F29F816B4976}"/>
              </a:ext>
            </a:extLst>
          </p:cNvPr>
          <p:cNvSpPr txBox="1"/>
          <p:nvPr/>
        </p:nvSpPr>
        <p:spPr>
          <a:xfrm>
            <a:off x="1948997" y="13748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CPDB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5508C1B-66E4-8948-9858-FD383D4694A2}"/>
              </a:ext>
            </a:extLst>
          </p:cNvPr>
          <p:cNvSpPr txBox="1"/>
          <p:nvPr/>
        </p:nvSpPr>
        <p:spPr>
          <a:xfrm>
            <a:off x="2022830" y="403864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AIDS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1BE76AB-74D3-434C-BD23-3117624DBEAD}"/>
              </a:ext>
            </a:extLst>
          </p:cNvPr>
          <p:cNvSpPr txBox="1"/>
          <p:nvPr/>
        </p:nvSpPr>
        <p:spPr>
          <a:xfrm>
            <a:off x="5846785" y="1374800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Mutag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121947A-9FF1-2D4C-8338-5F79FCE6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093" y="1744132"/>
            <a:ext cx="3505042" cy="234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94D7EEA-9F54-BA49-9D3A-82EB7CBC0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093" y="4407980"/>
            <a:ext cx="3446625" cy="234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EDFDCA6-18B2-A046-AE80-C213D195A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09" y="4407980"/>
            <a:ext cx="3512484" cy="234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426A42C-D728-524B-902B-824B567FD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09" y="1744132"/>
            <a:ext cx="3512484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49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7304F7-210F-0348-AAE2-3E6F4B25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実験２</a:t>
            </a:r>
            <a:r>
              <a:rPr lang="en-US" altLang="ja-JP" dirty="0"/>
              <a:t>(ACC : #node)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E0F5DD-9B2D-D648-B412-62B83597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9681E0-B6FD-9744-ADF1-F29F816B4976}"/>
              </a:ext>
            </a:extLst>
          </p:cNvPr>
          <p:cNvSpPr txBox="1"/>
          <p:nvPr/>
        </p:nvSpPr>
        <p:spPr>
          <a:xfrm>
            <a:off x="1948997" y="13748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CPDB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1BE76AB-74D3-434C-BD23-3117624DBEAD}"/>
              </a:ext>
            </a:extLst>
          </p:cNvPr>
          <p:cNvSpPr txBox="1"/>
          <p:nvPr/>
        </p:nvSpPr>
        <p:spPr>
          <a:xfrm>
            <a:off x="5846785" y="1374800"/>
            <a:ext cx="797013" cy="36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Mutag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5508C1B-66E4-8948-9858-FD383D4694A2}"/>
              </a:ext>
            </a:extLst>
          </p:cNvPr>
          <p:cNvSpPr txBox="1"/>
          <p:nvPr/>
        </p:nvSpPr>
        <p:spPr>
          <a:xfrm>
            <a:off x="2022830" y="403864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AIDS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1F6D859-E4FC-654D-B38B-5BAD105D3517}"/>
              </a:ext>
            </a:extLst>
          </p:cNvPr>
          <p:cNvSpPr txBox="1"/>
          <p:nvPr/>
        </p:nvSpPr>
        <p:spPr>
          <a:xfrm>
            <a:off x="5971820" y="4094098"/>
            <a:ext cx="546945" cy="36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CAS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B4A7AAC-7337-5D4F-A13B-39480664F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497" y="1744132"/>
            <a:ext cx="3482905" cy="234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7D8D6F2-152C-FA4A-AF55-A851B418F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497" y="4407980"/>
            <a:ext cx="3446625" cy="234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DB31B3B-82FD-B846-BEF0-B7AF90F53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89" y="4407980"/>
            <a:ext cx="3512484" cy="23400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79867BC-4C38-D44A-9B83-2DE8AE4DC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389" y="1744132"/>
            <a:ext cx="3512484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4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7304F7-210F-0348-AAE2-3E6F4B25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実験２</a:t>
            </a:r>
            <a:r>
              <a:rPr lang="en-US" altLang="ja-JP" dirty="0"/>
              <a:t>(ACC : time[s])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E0F5DD-9B2D-D648-B412-62B83597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9681E0-B6FD-9744-ADF1-F29F816B4976}"/>
              </a:ext>
            </a:extLst>
          </p:cNvPr>
          <p:cNvSpPr txBox="1"/>
          <p:nvPr/>
        </p:nvSpPr>
        <p:spPr>
          <a:xfrm>
            <a:off x="1948997" y="137480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CPDB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1BE76AB-74D3-434C-BD23-3117624DBEAD}"/>
              </a:ext>
            </a:extLst>
          </p:cNvPr>
          <p:cNvSpPr txBox="1"/>
          <p:nvPr/>
        </p:nvSpPr>
        <p:spPr>
          <a:xfrm>
            <a:off x="5846785" y="1374800"/>
            <a:ext cx="797013" cy="36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Mutag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5508C1B-66E4-8948-9858-FD383D4694A2}"/>
              </a:ext>
            </a:extLst>
          </p:cNvPr>
          <p:cNvSpPr txBox="1"/>
          <p:nvPr/>
        </p:nvSpPr>
        <p:spPr>
          <a:xfrm>
            <a:off x="2022830" y="403864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AIDS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1F6D859-E4FC-654D-B38B-5BAD105D3517}"/>
              </a:ext>
            </a:extLst>
          </p:cNvPr>
          <p:cNvSpPr txBox="1"/>
          <p:nvPr/>
        </p:nvSpPr>
        <p:spPr>
          <a:xfrm>
            <a:off x="5971820" y="4094098"/>
            <a:ext cx="546945" cy="36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CAS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CAA9DCB-6995-7643-9639-9D896E164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89" y="1744132"/>
            <a:ext cx="3717708" cy="234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16C8B5E-9C71-4147-8210-FA1C7342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89" y="4407980"/>
            <a:ext cx="3717708" cy="234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CE7D8DA-AAAE-7E4A-AF58-A51603149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44132"/>
            <a:ext cx="3838469" cy="234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0A21E60-5BDD-3B42-BE70-B7AFDA4D3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407980"/>
            <a:ext cx="358090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64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32ED33-B55B-5343-AEAC-7DB65359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下限値の計算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1B43F57-6DA9-6342-BCBD-13A0DA7F16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ja-JP" altLang="en-US" dirty="0">
                    <a:solidFill>
                      <a:prstClr val="black"/>
                    </a:solidFill>
                    <a:latin typeface="+mn-ea"/>
                  </a:rPr>
                  <a:t>探索木の</a:t>
                </a:r>
                <a:r>
                  <a:rPr lang="ja-JP" altLang="en-US">
                    <a:solidFill>
                      <a:prstClr val="black"/>
                    </a:solidFill>
                    <a:latin typeface="+mn-ea"/>
                  </a:rPr>
                  <a:t>特徴：子孫 </a:t>
                </a:r>
                <a:r>
                  <a:rPr lang="en-US" altLang="ja-JP" dirty="0">
                    <a:solidFill>
                      <a:prstClr val="black"/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ja-JP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ja-JP" dirty="0">
                    <a:solidFill>
                      <a:prstClr val="black"/>
                    </a:solidFill>
                    <a:latin typeface="+mn-ea"/>
                  </a:rPr>
                  <a:t>) </a:t>
                </a:r>
                <a:r>
                  <a:rPr lang="ja-JP" altLang="en-US" dirty="0">
                    <a:solidFill>
                      <a:prstClr val="black"/>
                    </a:solidFill>
                    <a:latin typeface="+mn-ea"/>
                  </a:rPr>
                  <a:t>は</a:t>
                </a:r>
                <a:r>
                  <a:rPr lang="ja-JP" altLang="en-US">
                    <a:solidFill>
                      <a:prstClr val="black"/>
                    </a:solidFill>
                    <a:latin typeface="+mn-ea"/>
                  </a:rPr>
                  <a:t>親 </a:t>
                </a:r>
                <a:r>
                  <a:rPr lang="en-US" altLang="ja-JP" dirty="0">
                    <a:solidFill>
                      <a:prstClr val="black"/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dirty="0">
                    <a:solidFill>
                      <a:prstClr val="black"/>
                    </a:solidFill>
                    <a:latin typeface="+mn-ea"/>
                  </a:rPr>
                  <a:t>) </a:t>
                </a:r>
                <a:r>
                  <a:rPr lang="ja-JP" altLang="en-US" dirty="0">
                    <a:solidFill>
                      <a:prstClr val="black"/>
                    </a:solidFill>
                    <a:latin typeface="+mn-ea"/>
                  </a:rPr>
                  <a:t>の</a:t>
                </a:r>
                <a:r>
                  <a:rPr lang="ja-JP" altLang="en-US">
                    <a:solidFill>
                      <a:prstClr val="black"/>
                    </a:solidFill>
                    <a:latin typeface="+mn-ea"/>
                  </a:rPr>
                  <a:t>拡大グラフ</a:t>
                </a:r>
                <a:endParaRPr lang="en-US" altLang="ja-JP" dirty="0">
                  <a:solidFill>
                    <a:prstClr val="black"/>
                  </a:solidFill>
                  <a:latin typeface="+mn-ea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altLang="ja-JP" sz="800" dirty="0">
                  <a:solidFill>
                    <a:prstClr val="black"/>
                  </a:solidFill>
                  <a:latin typeface="+mn-ea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⊉ </m:t>
                      </m:r>
                      <m:sSub>
                        <m:sSubPr>
                          <m:ctrlPr>
                            <a:rPr lang="en-US" altLang="ja-JP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ja-JP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ja-JP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⇒ </m:t>
                      </m:r>
                      <m:sSub>
                        <m:sSubPr>
                          <m:ctrlPr>
                            <a:rPr lang="en-US" altLang="ja-JP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⊉ </m:t>
                      </m:r>
                      <m:sSup>
                        <m:sSupPr>
                          <m:ctrlPr>
                            <a:rPr lang="en-US" altLang="ja-JP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ja-JP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ja-JP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sSup>
                        <m:sSupPr>
                          <m:ctrlPr>
                            <a:rPr lang="en-US" altLang="ja-JP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ja-JP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ja-JP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⊇</m:t>
                      </m:r>
                      <m:r>
                        <a:rPr lang="en-US" altLang="ja-JP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ja-JP" dirty="0">
                  <a:solidFill>
                    <a:prstClr val="black"/>
                  </a:solidFill>
                  <a:latin typeface="+mn-ea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altLang="ja-JP" sz="800" dirty="0">
                  <a:solidFill>
                    <a:prstClr val="black"/>
                  </a:solidFill>
                  <a:latin typeface="+mn-ea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ja-JP" altLang="en-US">
                    <a:solidFill>
                      <a:prstClr val="black"/>
                    </a:solidFill>
                    <a:latin typeface="+mn-ea"/>
                  </a:rPr>
                  <a:t>含むグラフが含まない側に移る方向性</a:t>
                </a:r>
                <a:r>
                  <a:rPr lang="ja-JP" altLang="en-US" dirty="0">
                    <a:solidFill>
                      <a:prstClr val="black"/>
                    </a:solidFill>
                    <a:latin typeface="+mn-ea"/>
                  </a:rPr>
                  <a:t>しかない</a:t>
                </a:r>
                <a:endParaRPr lang="en-US" altLang="ja-JP" dirty="0">
                  <a:solidFill>
                    <a:prstClr val="black"/>
                  </a:solidFill>
                  <a:latin typeface="+mn-ea"/>
                </a:endParaRPr>
              </a:p>
              <a:p>
                <a:pPr marL="0" indent="0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1B43F57-6DA9-6342-BCBD-13A0DA7F16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6" t="-8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E2708E-3FCF-E640-AD1B-6952C3B6C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C63BB-9CD7-C045-8BD3-368CA4D60FD7}" type="slidenum">
              <a:rPr kumimoji="1" lang="ja-JP" altLang="en-US" smtClean="0"/>
              <a:t>28</a:t>
            </a:fld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FD31745E-757A-FB4A-BF42-88449DED71B5}"/>
              </a:ext>
            </a:extLst>
          </p:cNvPr>
          <p:cNvGrpSpPr/>
          <p:nvPr/>
        </p:nvGrpSpPr>
        <p:grpSpPr>
          <a:xfrm>
            <a:off x="2499517" y="3146797"/>
            <a:ext cx="4144966" cy="1830414"/>
            <a:chOff x="2474472" y="3476997"/>
            <a:chExt cx="4144966" cy="1830414"/>
          </a:xfrm>
        </p:grpSpPr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C1AA4C1C-BB5B-884B-A7E2-74841DC17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7666" y="3512757"/>
              <a:ext cx="520700" cy="266700"/>
            </a:xfrm>
            <a:prstGeom prst="rect">
              <a:avLst/>
            </a:prstGeom>
          </p:spPr>
        </p:pic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C33053A3-3584-3F45-9F72-44F93E3244AB}"/>
                </a:ext>
              </a:extLst>
            </p:cNvPr>
            <p:cNvGrpSpPr/>
            <p:nvPr/>
          </p:nvGrpSpPr>
          <p:grpSpPr>
            <a:xfrm>
              <a:off x="2474472" y="3476997"/>
              <a:ext cx="4144966" cy="1830414"/>
              <a:chOff x="2474472" y="3476997"/>
              <a:chExt cx="4144966" cy="1830414"/>
            </a:xfrm>
          </p:grpSpPr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7D9DD5AB-06DE-1A48-A592-3C73A6A94321}"/>
                  </a:ext>
                </a:extLst>
              </p:cNvPr>
              <p:cNvGrpSpPr/>
              <p:nvPr/>
            </p:nvGrpSpPr>
            <p:grpSpPr>
              <a:xfrm>
                <a:off x="2474472" y="3476997"/>
                <a:ext cx="4144966" cy="1051260"/>
                <a:chOff x="711500" y="4211457"/>
                <a:chExt cx="3955470" cy="110220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テキスト ボックス 5">
                      <a:extLst>
                        <a:ext uri="{FF2B5EF4-FFF2-40B4-BE49-F238E27FC236}">
                          <a16:creationId xmlns:a16="http://schemas.microsoft.com/office/drawing/2014/main" id="{64FDFC61-E2F4-A540-87AC-48179A3735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1500" y="4665588"/>
                      <a:ext cx="520778" cy="45176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sz="2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sz="2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cs typeface="+mn-cs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kumimoji="1" lang="en-US" sz="2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GB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6" name="テキスト ボックス 5">
                      <a:extLst>
                        <a:ext uri="{FF2B5EF4-FFF2-40B4-BE49-F238E27FC236}">
                          <a16:creationId xmlns:a16="http://schemas.microsoft.com/office/drawing/2014/main" id="{64FDFC61-E2F4-A540-87AC-48179A37356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1500" y="4665588"/>
                      <a:ext cx="520778" cy="45176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65031E2E-AAC4-1E42-91BC-9837270B3C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87823" y="4665588"/>
                      <a:ext cx="527018" cy="45176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sz="2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sz="2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cs typeface="+mn-cs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kumimoji="1" lang="en-US" sz="2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GB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65031E2E-AAC4-1E42-91BC-9837270B3C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87823" y="4665588"/>
                      <a:ext cx="527018" cy="45176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テキスト ボックス 7">
                      <a:extLst>
                        <a:ext uri="{FF2B5EF4-FFF2-40B4-BE49-F238E27FC236}">
                          <a16:creationId xmlns:a16="http://schemas.microsoft.com/office/drawing/2014/main" id="{3290EA5B-6D95-144E-BD3D-DBFD8FE429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76678" y="4665588"/>
                      <a:ext cx="527018" cy="45176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sz="2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sz="2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cs typeface="+mn-cs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kumimoji="1" lang="en-US" sz="2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cs typeface="+mn-cs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GB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テキスト ボックス 7">
                      <a:extLst>
                        <a:ext uri="{FF2B5EF4-FFF2-40B4-BE49-F238E27FC236}">
                          <a16:creationId xmlns:a16="http://schemas.microsoft.com/office/drawing/2014/main" id="{3290EA5B-6D95-144E-BD3D-DBFD8FE4299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76678" y="4665588"/>
                      <a:ext cx="527018" cy="45176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テキスト ボックス 8">
                      <a:extLst>
                        <a:ext uri="{FF2B5EF4-FFF2-40B4-BE49-F238E27FC236}">
                          <a16:creationId xmlns:a16="http://schemas.microsoft.com/office/drawing/2014/main" id="{2863898E-2ECD-4743-8FFF-BA32E2AE55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56480" y="4665588"/>
                      <a:ext cx="527018" cy="45176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sz="2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sz="2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cs typeface="+mn-cs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kumimoji="1" lang="en-US" sz="2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cs typeface="+mn-cs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GB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9" name="テキスト ボックス 8">
                      <a:extLst>
                        <a:ext uri="{FF2B5EF4-FFF2-40B4-BE49-F238E27FC236}">
                          <a16:creationId xmlns:a16="http://schemas.microsoft.com/office/drawing/2014/main" id="{2863898E-2ECD-4743-8FFF-BA32E2AE555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56480" y="4665588"/>
                      <a:ext cx="527018" cy="451766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1CC0243E-87FC-8E4C-AE92-8671E2BD88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63888" y="4665588"/>
                      <a:ext cx="527018" cy="45176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sz="2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sz="2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cs typeface="+mn-cs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kumimoji="1" lang="en-US" sz="2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cs typeface="+mn-cs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GB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1CC0243E-87FC-8E4C-AE92-8671E2BD886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63888" y="4665588"/>
                      <a:ext cx="527018" cy="45176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4618D238-A67F-7C40-88CB-6DE0E9E4D9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39952" y="4665588"/>
                      <a:ext cx="527018" cy="45176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sz="2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sz="2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cs typeface="+mn-cs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kumimoji="1" lang="en-US" sz="2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cs typeface="+mn-cs"/>
                                  </a:rPr>
                                  <m:t>6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en-GB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4618D238-A67F-7C40-88CB-6DE0E9E4D9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39952" y="4665588"/>
                      <a:ext cx="527018" cy="451766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直線コネクタ 11">
                  <a:extLst>
                    <a:ext uri="{FF2B5EF4-FFF2-40B4-BE49-F238E27FC236}">
                      <a16:creationId xmlns:a16="http://schemas.microsoft.com/office/drawing/2014/main" id="{1890DA29-E30B-4F4A-984C-6E1B696B7D8C}"/>
                    </a:ext>
                  </a:extLst>
                </p:cNvPr>
                <p:cNvCxnSpPr/>
                <p:nvPr/>
              </p:nvCxnSpPr>
              <p:spPr bwMode="auto">
                <a:xfrm>
                  <a:off x="2699792" y="4521572"/>
                  <a:ext cx="0" cy="792088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1F2867B1-381C-304E-A6BE-3F10D3F29D9E}"/>
                    </a:ext>
                  </a:extLst>
                </p:cNvPr>
                <p:cNvSpPr txBox="1"/>
                <p:nvPr/>
              </p:nvSpPr>
              <p:spPr>
                <a:xfrm>
                  <a:off x="1318808" y="4211457"/>
                  <a:ext cx="969666" cy="3872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en-US">
                      <a:latin typeface="Calibri" panose="020F0502020204030204"/>
                      <a:ea typeface="ＭＳ Ｐゴシック" panose="020B0600070205080204" pitchFamily="34" charset="-128"/>
                    </a:rPr>
                    <a:t>含む</a:t>
                  </a:r>
                  <a:r>
                    <a:rPr kumimoji="1" lang="ja-JP" altLang="en-US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　←</a:t>
                  </a:r>
                  <a:endParaRPr kumimoji="1" lang="en-GB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3729AD70-1BA9-CD4E-A10D-FFE531D137A7}"/>
                    </a:ext>
                  </a:extLst>
                </p:cNvPr>
                <p:cNvSpPr txBox="1"/>
                <p:nvPr/>
              </p:nvSpPr>
              <p:spPr>
                <a:xfrm>
                  <a:off x="3040325" y="4211457"/>
                  <a:ext cx="1496763" cy="3872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en-US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  →</a:t>
                  </a:r>
                  <a:r>
                    <a:rPr kumimoji="1" lang="ja-JP" altLang="en-US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　</a:t>
                  </a:r>
                  <a:r>
                    <a:rPr kumimoji="1" lang="ja-JP" altLang="en-US">
                      <a:latin typeface="Calibri" panose="020F0502020204030204"/>
                      <a:ea typeface="ＭＳ Ｐゴシック" panose="020B0600070205080204" pitchFamily="34" charset="-128"/>
                    </a:rPr>
                    <a:t>含まない</a:t>
                  </a:r>
                  <a:endParaRPr kumimoji="1" lang="en-GB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</p:grpSp>
          <p:sp>
            <p:nvSpPr>
              <p:cNvPr id="22" name="U ターン矢印 21">
                <a:extLst>
                  <a:ext uri="{FF2B5EF4-FFF2-40B4-BE49-F238E27FC236}">
                    <a16:creationId xmlns:a16="http://schemas.microsoft.com/office/drawing/2014/main" id="{54E1803B-8AF4-784D-9639-20C3ABC9DA9C}"/>
                  </a:ext>
                </a:extLst>
              </p:cNvPr>
              <p:cNvSpPr/>
              <p:nvPr/>
            </p:nvSpPr>
            <p:spPr>
              <a:xfrm rot="10800000" flipH="1">
                <a:off x="3916115" y="4575710"/>
                <a:ext cx="1283801" cy="369332"/>
              </a:xfrm>
              <a:prstGeom prst="uturnArrow">
                <a:avLst>
                  <a:gd name="adj1" fmla="val 12973"/>
                  <a:gd name="adj2" fmla="val 25000"/>
                  <a:gd name="adj3" fmla="val 42764"/>
                  <a:gd name="adj4" fmla="val 57236"/>
                  <a:gd name="adj5" fmla="val 100000"/>
                </a:avLst>
              </a:prstGeom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1BAEFE87-3EAC-924A-B0BC-0BD069642D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V="1">
                <a:off x="3862503" y="5052046"/>
                <a:ext cx="716267" cy="255365"/>
              </a:xfrm>
              <a:prstGeom prst="rect">
                <a:avLst/>
              </a:prstGeom>
            </p:spPr>
          </p:pic>
          <p:pic>
            <p:nvPicPr>
              <p:cNvPr id="30" name="図 29">
                <a:extLst>
                  <a:ext uri="{FF2B5EF4-FFF2-40B4-BE49-F238E27FC236}">
                    <a16:creationId xmlns:a16="http://schemas.microsoft.com/office/drawing/2014/main" id="{0DDFB43D-6B97-874D-977A-3B0A8C60D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flipV="1">
                <a:off x="4578770" y="5109746"/>
                <a:ext cx="804292" cy="197665"/>
              </a:xfrm>
              <a:prstGeom prst="rect">
                <a:avLst/>
              </a:prstGeom>
            </p:spPr>
          </p:pic>
        </p:grp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18E4676-E5D6-9C45-8306-A44041ECB39C}"/>
              </a:ext>
            </a:extLst>
          </p:cNvPr>
          <p:cNvSpPr txBox="1"/>
          <p:nvPr/>
        </p:nvSpPr>
        <p:spPr>
          <a:xfrm>
            <a:off x="643520" y="5465367"/>
            <a:ext cx="7879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任意のグラフの組み合わせを含まない側へ移したときの</a:t>
            </a:r>
            <a:endParaRPr kumimoji="1" lang="en-US" altLang="ja-JP" sz="2400" dirty="0"/>
          </a:p>
          <a:p>
            <a:r>
              <a:rPr kumimoji="1" lang="ja-JP" altLang="en-US" sz="2400"/>
              <a:t>不純度を全て計算すれば下限値が求まる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63771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"/>
    </mc:Choice>
    <mc:Fallback xmlns="">
      <p:transition spd="slow" advTm="6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80E7B-2598-5F44-8017-19D76B278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グラフ分類</a:t>
            </a:r>
            <a:r>
              <a:rPr lang="ja-JP" altLang="en-US"/>
              <a:t>・</a:t>
            </a:r>
            <a:r>
              <a:rPr kumimoji="1" lang="ja-JP" altLang="en-US"/>
              <a:t>回帰問題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D67931-6E48-824F-B8EB-C535F62E5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F6EF2-8B45-3E48-94A8-22A14BE77981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5" name="コンテンツ プレースホルダー 5">
            <a:extLst>
              <a:ext uri="{FF2B5EF4-FFF2-40B4-BE49-F238E27FC236}">
                <a16:creationId xmlns:a16="http://schemas.microsoft.com/office/drawing/2014/main" id="{F5941BB3-8C8E-B146-B956-D3B4A226E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963" y="1978702"/>
            <a:ext cx="4910951" cy="132145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DD53425-82F6-8947-AD1F-7B2EE03FB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963" y="5336258"/>
            <a:ext cx="4910951" cy="688188"/>
          </a:xfrm>
          <a:prstGeom prst="rect">
            <a:avLst/>
          </a:prstGeom>
        </p:spPr>
      </p:pic>
      <p:sp>
        <p:nvSpPr>
          <p:cNvPr id="7" name="下矢印 6">
            <a:extLst>
              <a:ext uri="{FF2B5EF4-FFF2-40B4-BE49-F238E27FC236}">
                <a16:creationId xmlns:a16="http://schemas.microsoft.com/office/drawing/2014/main" id="{D5A12B22-AE03-7A4A-9F0B-CDDD8672F358}"/>
              </a:ext>
            </a:extLst>
          </p:cNvPr>
          <p:cNvSpPr/>
          <p:nvPr/>
        </p:nvSpPr>
        <p:spPr>
          <a:xfrm>
            <a:off x="4515169" y="3416946"/>
            <a:ext cx="250962" cy="3424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9BFE58FA-E772-E54B-9B15-EE555EDBC3B7}"/>
                  </a:ext>
                </a:extLst>
              </p:cNvPr>
              <p:cNvSpPr txBox="1"/>
              <p:nvPr/>
            </p:nvSpPr>
            <p:spPr>
              <a:xfrm>
                <a:off x="4080440" y="3876184"/>
                <a:ext cx="1107996" cy="83099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予測器</a:t>
                </a:r>
                <a:endParaRPr kumimoji="1" lang="en-US" altLang="ja-JP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en-US" altLang="ja-JP" sz="240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9BFE58FA-E772-E54B-9B15-EE555EDB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440" y="3876184"/>
                <a:ext cx="1107996" cy="830997"/>
              </a:xfrm>
              <a:prstGeom prst="rect">
                <a:avLst/>
              </a:prstGeom>
              <a:blipFill>
                <a:blip r:embed="rId4"/>
                <a:stretch>
                  <a:fillRect l="-6593" t="-2899" r="-5495" b="-434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70B558-D19B-884B-98A4-AC40B24B4B11}"/>
              </a:ext>
            </a:extLst>
          </p:cNvPr>
          <p:cNvSpPr txBox="1"/>
          <p:nvPr/>
        </p:nvSpPr>
        <p:spPr>
          <a:xfrm>
            <a:off x="690435" y="1455482"/>
            <a:ext cx="2847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Input:</a:t>
            </a:r>
            <a:r>
              <a:rPr kumimoji="1" lang="ja-JP" altLang="en-US" sz="2400"/>
              <a:t> グラフデータ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AD74965-9F2B-7946-96E6-A3AFB36E1972}"/>
              </a:ext>
            </a:extLst>
          </p:cNvPr>
          <p:cNvSpPr txBox="1"/>
          <p:nvPr/>
        </p:nvSpPr>
        <p:spPr>
          <a:xfrm>
            <a:off x="690435" y="4834837"/>
            <a:ext cx="3076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Output:</a:t>
            </a:r>
            <a:r>
              <a:rPr kumimoji="1" lang="ja-JP" altLang="en-US" sz="2400"/>
              <a:t> グラフの性質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B9163C-2EE8-9A45-B4C3-C3C0B03833F3}"/>
              </a:ext>
            </a:extLst>
          </p:cNvPr>
          <p:cNvSpPr txBox="1"/>
          <p:nvPr/>
        </p:nvSpPr>
        <p:spPr>
          <a:xfrm>
            <a:off x="3103249" y="6132520"/>
            <a:ext cx="3062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活性の有無、物性値</a:t>
            </a:r>
            <a:r>
              <a:rPr kumimoji="1" lang="en-US" altLang="ja-JP" sz="2000" dirty="0"/>
              <a:t> etc...</a:t>
            </a:r>
            <a:endParaRPr kumimoji="1" lang="ja-JP" altLang="en-US" sz="2000"/>
          </a:p>
        </p:txBody>
      </p:sp>
      <p:sp>
        <p:nvSpPr>
          <p:cNvPr id="12" name="下矢印 11">
            <a:extLst>
              <a:ext uri="{FF2B5EF4-FFF2-40B4-BE49-F238E27FC236}">
                <a16:creationId xmlns:a16="http://schemas.microsoft.com/office/drawing/2014/main" id="{29CDE9DB-D79C-BD43-BDD1-683EA49FFB55}"/>
              </a:ext>
            </a:extLst>
          </p:cNvPr>
          <p:cNvSpPr/>
          <p:nvPr/>
        </p:nvSpPr>
        <p:spPr>
          <a:xfrm>
            <a:off x="4508956" y="4823968"/>
            <a:ext cx="250962" cy="3424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321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32ED33-B55B-5343-AEAC-7DB65359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下限値の計算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E2708E-3FCF-E640-AD1B-6952C3B6C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C63BB-9CD7-C045-8BD3-368CA4D60FD7}" type="slidenum">
              <a:rPr kumimoji="1" lang="ja-JP" altLang="en-US" smtClean="0"/>
              <a:t>29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AC0F746-016B-F742-91C6-B5BD0FB5E198}"/>
                  </a:ext>
                </a:extLst>
              </p:cNvPr>
              <p:cNvSpPr txBox="1"/>
              <p:nvPr/>
            </p:nvSpPr>
            <p:spPr>
              <a:xfrm>
                <a:off x="252663" y="1937124"/>
                <a:ext cx="8681864" cy="1063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𝑇𝑆𝑆</m:t>
                    </m:r>
                    <m:d>
                      <m:d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𝑇𝑆𝑆</m:t>
                    </m:r>
                    <m:d>
                      <m:d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ja-JP" sz="2400" b="0" i="1" dirty="0">
                  <a:latin typeface="Cambria Math" panose="02040503050406030204" pitchFamily="18" charset="0"/>
                </a:endParaRPr>
              </a:p>
              <a:p>
                <a:endParaRPr kumimoji="1" lang="en-US" altLang="ja-JP" sz="800" b="0" i="1" dirty="0">
                  <a:latin typeface="Cambria Math" panose="02040503050406030204" pitchFamily="18" charset="0"/>
                </a:endParaRPr>
              </a:p>
              <a:p>
                <a:r>
                  <a:rPr kumimoji="1" lang="en-US" altLang="ja-JP" sz="2400" b="0" dirty="0"/>
                  <a:t>                   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ja-JP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∘,</m:t>
                            </m:r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𝑇𝑆𝑆</m:t>
                            </m:r>
                            <m:d>
                              <m:dPr>
                                <m:ctrl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) ∖ </m:t>
                                </m:r>
                                <m:sSub>
                                  <m:sSub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kumimoji="1" lang="en-US" altLang="ja-JP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ja-JP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∘,</m:t>
                                        </m:r>
                                        <m:r>
                                          <a:rPr kumimoji="1" lang="en-US" altLang="ja-JP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d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𝑇𝑆𝑆</m:t>
                            </m:r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)∪ </m:t>
                            </m:r>
                            <m:sSub>
                              <m:sSubPr>
                                <m:ctrl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(∘,</m:t>
                                </m:r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kumimoji="1" lang="en-US" altLang="ja-JP" sz="2400" i="1" dirty="0"/>
                  <a:t> </a:t>
                </a:r>
                <a:endParaRPr kumimoji="1" lang="ja-JP" altLang="en-US" sz="2400" i="1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AC0F746-016B-F742-91C6-B5BD0FB5E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3" y="1937124"/>
                <a:ext cx="8681864" cy="1063625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E42417C4-7278-4C4E-A2AE-2F801A7DDB90}"/>
                  </a:ext>
                </a:extLst>
              </p:cNvPr>
              <p:cNvSpPr txBox="1"/>
              <p:nvPr/>
            </p:nvSpPr>
            <p:spPr>
              <a:xfrm>
                <a:off x="494556" y="3232349"/>
                <a:ext cx="8076250" cy="96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∘,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≤,&gt;</m:t>
                        </m:r>
                      </m:e>
                    </m:d>
                    <m:r>
                      <a:rPr kumimoji="1"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{2, …, |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−1|}</m:t>
                    </m:r>
                  </m:oMath>
                </a14:m>
                <a:endParaRPr kumimoji="1" lang="en-US" altLang="ja-JP" dirty="0"/>
              </a:p>
              <a:p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d>
                          <m:d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𝑝𝑎𝑖𝑟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𝑠𝑒𝑙𝑒𝑐𝑡𝑒𝑑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𝑑𝑒𝑠𝑐𝑒𝑛𝑑𝑖𝑛𝑔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𝑜𝑟𝑑𝑒𝑟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kumimoji="1" lang="en-US" altLang="ja-JP" i="1" dirty="0"/>
              </a:p>
              <a:p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d>
                          <m:d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&gt;,</m:t>
                            </m:r>
                            <m:r>
                              <a:rPr kumimoji="1"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𝑝𝑎𝑖𝑟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𝑠𝑒𝑙𝑒𝑐𝑡𝑒𝑑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𝑖𝑛𝑐𝑟𝑒𝑎𝑠𝑖𝑛𝑔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𝑜𝑟𝑑𝑒𝑟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kumimoji="1" lang="ja-JP" altLang="en-US" i="1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E42417C4-7278-4C4E-A2AE-2F801A7DD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56" y="3232349"/>
                <a:ext cx="8076250" cy="962443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7C32101-EB23-DE47-937C-B2FA8BF2C9C9}"/>
                  </a:ext>
                </a:extLst>
              </p:cNvPr>
              <p:cNvSpPr txBox="1"/>
              <p:nvPr/>
            </p:nvSpPr>
            <p:spPr>
              <a:xfrm>
                <a:off x="956555" y="4931475"/>
                <a:ext cx="72308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/>
                  <a:t>計算量：グラフ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2400"/>
                  <a:t>の頻出度に対して線形オーダー</a:t>
                </a: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7C32101-EB23-DE47-937C-B2FA8BF2C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55" y="4931475"/>
                <a:ext cx="7230890" cy="461665"/>
              </a:xfrm>
              <a:prstGeom prst="rect">
                <a:avLst/>
              </a:prstGeom>
              <a:blipFill>
                <a:blip r:embed="rId5"/>
                <a:stretch>
                  <a:fillRect l="-1226" t="-7895" r="-175" b="-26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15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"/>
    </mc:Choice>
    <mc:Fallback xmlns="">
      <p:transition spd="slow" advTm="15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289477-786A-A546-A133-7DB5B1F2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探索速度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D955BD-FF3F-0343-AD03-A50FD7CAE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2CB5718-026D-9F47-9285-1A56C5C6C33F}"/>
              </a:ext>
            </a:extLst>
          </p:cNvPr>
          <p:cNvSpPr txBox="1"/>
          <p:nvPr/>
        </p:nvSpPr>
        <p:spPr>
          <a:xfrm>
            <a:off x="6121376" y="1598791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実行時間</a:t>
            </a:r>
            <a:r>
              <a:rPr kumimoji="1" lang="en-US" altLang="ja-JP" sz="2400" dirty="0"/>
              <a:t>[s]</a:t>
            </a:r>
            <a:endParaRPr kumimoji="1" lang="ja-JP" altLang="en-US" sz="2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ABFFB65-A87C-314C-BAFB-17F08D2C75C2}"/>
              </a:ext>
            </a:extLst>
          </p:cNvPr>
          <p:cNvSpPr txBox="1"/>
          <p:nvPr/>
        </p:nvSpPr>
        <p:spPr>
          <a:xfrm>
            <a:off x="934752" y="1598791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探索グラフ頻出度平均</a:t>
            </a:r>
            <a:r>
              <a:rPr kumimoji="1" lang="en-US" altLang="ja-JP" sz="2400" dirty="0"/>
              <a:t> </a:t>
            </a:r>
            <a:endParaRPr kumimoji="1" lang="ja-JP" altLang="en-US" sz="24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EF9D522-C4EB-2948-A288-3BDE30F3CE26}"/>
              </a:ext>
            </a:extLst>
          </p:cNvPr>
          <p:cNvSpPr txBox="1"/>
          <p:nvPr/>
        </p:nvSpPr>
        <p:spPr>
          <a:xfrm>
            <a:off x="2212147" y="5734771"/>
            <a:ext cx="5057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深さ優先は頻出度の低いノードを多く探索</a:t>
            </a:r>
            <a:endParaRPr kumimoji="1" lang="en-US" altLang="ja-JP" sz="2000" dirty="0"/>
          </a:p>
          <a:p>
            <a:r>
              <a:rPr kumimoji="1" lang="ja-JP" altLang="en-US" sz="2000"/>
              <a:t>最良優先は頻出度の高いノードを多く探索</a:t>
            </a:r>
            <a:endParaRPr kumimoji="1" lang="en-US" altLang="ja-JP" sz="20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32C95CB-78AC-6F47-B6C5-95AFC136D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56" y="2159618"/>
            <a:ext cx="4128584" cy="342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6B8E984-F0E4-534B-8C0A-FF7A1CBA1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836" y="2159618"/>
            <a:ext cx="4193658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23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647CD3A5-2ED7-A64F-9941-840954398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790" y="1411647"/>
            <a:ext cx="6060001" cy="3960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4AD76DE-B294-974E-AA65-3EECB7CB6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実験２</a:t>
            </a:r>
            <a:r>
              <a:rPr lang="en-US" altLang="ja-JP" dirty="0"/>
              <a:t>(CAS)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2EAADB8-52CD-DD47-A257-7BFD7788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75270AE-61AF-2D40-AA8F-F76DC6897CB0}"/>
              </a:ext>
            </a:extLst>
          </p:cNvPr>
          <p:cNvSpPr txBox="1"/>
          <p:nvPr/>
        </p:nvSpPr>
        <p:spPr>
          <a:xfrm>
            <a:off x="701438" y="5707916"/>
            <a:ext cx="77123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>
                <a:solidFill>
                  <a:srgbClr val="00B050"/>
                </a:solidFill>
              </a:rPr>
              <a:t>同探索数での実行時間：深さ優先＜</a:t>
            </a:r>
            <a:r>
              <a:rPr kumimoji="1" lang="en-US" altLang="ja-JP" sz="2400" dirty="0">
                <a:solidFill>
                  <a:srgbClr val="00B050"/>
                </a:solidFill>
              </a:rPr>
              <a:t>MCTS</a:t>
            </a:r>
            <a:r>
              <a:rPr kumimoji="1" lang="ja-JP" altLang="en-US" sz="2400">
                <a:solidFill>
                  <a:srgbClr val="00B050"/>
                </a:solidFill>
              </a:rPr>
              <a:t>＜最良優先</a:t>
            </a:r>
            <a:endParaRPr kumimoji="1" lang="en-US" altLang="ja-JP" sz="24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>
                <a:solidFill>
                  <a:srgbClr val="00B050"/>
                </a:solidFill>
              </a:rPr>
              <a:t>同実行時間での精度は</a:t>
            </a:r>
            <a:r>
              <a:rPr kumimoji="1" lang="en-US" altLang="ja-JP" sz="2400" dirty="0">
                <a:solidFill>
                  <a:srgbClr val="00B050"/>
                </a:solidFill>
              </a:rPr>
              <a:t>MCTS</a:t>
            </a:r>
            <a:r>
              <a:rPr kumimoji="1" lang="ja-JP" altLang="en-US" sz="2400">
                <a:solidFill>
                  <a:srgbClr val="00B050"/>
                </a:solidFill>
              </a:rPr>
              <a:t>が最良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CDA8378-7B6A-0344-9175-8F883929C3C4}"/>
              </a:ext>
            </a:extLst>
          </p:cNvPr>
          <p:cNvSpPr txBox="1"/>
          <p:nvPr/>
        </p:nvSpPr>
        <p:spPr>
          <a:xfrm>
            <a:off x="1488959" y="2850354"/>
            <a:ext cx="492443" cy="605294"/>
          </a:xfrm>
          <a:prstGeom prst="rect">
            <a:avLst/>
          </a:prstGeom>
          <a:solidFill>
            <a:schemeClr val="bg1"/>
          </a:solidFill>
        </p:spPr>
        <p:txBody>
          <a:bodyPr vert="vert270" wrap="none" rtlCol="0">
            <a:spAutoFit/>
          </a:bodyPr>
          <a:lstStyle/>
          <a:p>
            <a:r>
              <a:rPr kumimoji="1" lang="ja-JP" altLang="en-US" sz="2000"/>
              <a:t>精度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6A3E522-66D0-0C41-BC82-CE1356351CEE}"/>
              </a:ext>
            </a:extLst>
          </p:cNvPr>
          <p:cNvSpPr txBox="1"/>
          <p:nvPr/>
        </p:nvSpPr>
        <p:spPr>
          <a:xfrm>
            <a:off x="3762509" y="5070927"/>
            <a:ext cx="1468672" cy="5616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en-US" altLang="ja-JP" sz="1050" dirty="0"/>
          </a:p>
          <a:p>
            <a:r>
              <a:rPr kumimoji="1" lang="ja-JP" altLang="en-US" sz="2000"/>
              <a:t>実行時間</a:t>
            </a:r>
            <a:r>
              <a:rPr kumimoji="1" lang="en-US" altLang="ja-JP" sz="2000" dirty="0"/>
              <a:t>[s]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036438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2DD66F-E89C-9C4E-B0E0-D312E8861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グラフ分類・回帰問題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0B4BE3-EDE2-D04F-ABB1-397C69295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37680"/>
            <a:ext cx="9936377" cy="5346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u="sng"/>
              <a:t>特徴量</a:t>
            </a:r>
            <a:endParaRPr lang="en-US" altLang="ja-JP" u="sng" dirty="0"/>
          </a:p>
          <a:p>
            <a:pPr marL="0" indent="0">
              <a:buNone/>
            </a:pPr>
            <a:r>
              <a:rPr lang="ja-JP" altLang="en-US"/>
              <a:t>　部分グラフの有無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u="sng"/>
              <a:t>問題点</a:t>
            </a:r>
            <a:endParaRPr kumimoji="1" lang="en-US" altLang="ja-JP" u="sng" dirty="0"/>
          </a:p>
          <a:p>
            <a:pPr marL="0" indent="0">
              <a:buNone/>
            </a:pPr>
            <a:r>
              <a:rPr lang="ja-JP" altLang="en-US"/>
              <a:t>　グラフサイズに対して部分グラフの総数は組合せ爆発</a:t>
            </a:r>
            <a:endParaRPr lang="en-US" altLang="ja-JP" dirty="0"/>
          </a:p>
          <a:p>
            <a:pPr marL="0" indent="0">
              <a:buNone/>
            </a:pPr>
            <a:endParaRPr lang="en-US" altLang="ja-JP" sz="12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u="sng"/>
              <a:t>既存研究</a:t>
            </a:r>
            <a:endParaRPr lang="en-US" altLang="ja-JP" u="sng" dirty="0"/>
          </a:p>
          <a:p>
            <a:pPr marL="0" indent="0">
              <a:buNone/>
            </a:pPr>
            <a:r>
              <a:rPr lang="ja-JP" altLang="en-US"/>
              <a:t>・</a:t>
            </a:r>
            <a:r>
              <a:rPr lang="en-US" altLang="ja-JP" dirty="0"/>
              <a:t>2-step approach </a:t>
            </a:r>
            <a:r>
              <a:rPr lang="en-US" altLang="ja-JP" sz="1600" dirty="0"/>
              <a:t>[Wale et al., 2007]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  </a:t>
            </a:r>
            <a:r>
              <a:rPr lang="ja-JP" altLang="en-US" sz="2000"/>
              <a:t>ー</a:t>
            </a:r>
            <a:r>
              <a:rPr lang="en-US" altLang="ja-JP" sz="2000" dirty="0"/>
              <a:t>  </a:t>
            </a:r>
            <a:r>
              <a:rPr lang="ja-JP" altLang="en-US" sz="2000"/>
              <a:t>制約付き部分グラフ列挙</a:t>
            </a:r>
            <a:r>
              <a:rPr lang="en-US" altLang="ja-JP" sz="2000" dirty="0"/>
              <a:t> </a:t>
            </a:r>
            <a:r>
              <a:rPr lang="ja-JP" altLang="en-US" sz="2000"/>
              <a:t>＋</a:t>
            </a:r>
            <a:r>
              <a:rPr lang="en-US" altLang="ja-JP" sz="2000" dirty="0"/>
              <a:t> </a:t>
            </a:r>
            <a:r>
              <a:rPr lang="ja-JP" altLang="en-US" sz="2000"/>
              <a:t>任意モデルの学習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/>
              <a:t>・</a:t>
            </a:r>
            <a:r>
              <a:rPr lang="en-US" altLang="ja-JP" dirty="0"/>
              <a:t>Simultaneous approach </a:t>
            </a:r>
            <a:r>
              <a:rPr lang="en-US" altLang="ja-JP" sz="1600" dirty="0"/>
              <a:t>[</a:t>
            </a:r>
            <a:r>
              <a:rPr lang="en-US" altLang="ja-JP" sz="1600" dirty="0" err="1"/>
              <a:t>Saigo</a:t>
            </a:r>
            <a:r>
              <a:rPr lang="en-US" altLang="ja-JP" sz="1600" dirty="0"/>
              <a:t> et al., 2009][Shirakawa et al., 2018]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  </a:t>
            </a:r>
            <a:r>
              <a:rPr lang="ja-JP" altLang="en-US" sz="2000"/>
              <a:t>ー</a:t>
            </a:r>
            <a:r>
              <a:rPr lang="en-US" altLang="ja-JP" sz="2000" dirty="0"/>
              <a:t>  </a:t>
            </a:r>
            <a:r>
              <a:rPr lang="ja-JP" altLang="en-US" sz="2000"/>
              <a:t>モデルの学習と部分グラフ探索・選択の同時手法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FD4EB49-13AA-564A-A355-DA30C4D80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40253A4-C8D8-7044-9730-B0EA92CC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120" y="1359826"/>
            <a:ext cx="2491659" cy="197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2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18ED75-9E6D-3748-9CCE-D2B0C845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GTB</a:t>
            </a:r>
            <a:r>
              <a:rPr kumimoji="1" lang="ja-JP" altLang="en-US"/>
              <a:t> </a:t>
            </a:r>
            <a:r>
              <a:rPr kumimoji="1" lang="en-US" altLang="ja-JP" sz="2000" dirty="0"/>
              <a:t>[Shirakawa et al., </a:t>
            </a:r>
            <a:r>
              <a:rPr lang="en-US" altLang="ja-JP" sz="2000" dirty="0"/>
              <a:t>2</a:t>
            </a:r>
            <a:r>
              <a:rPr kumimoji="1" lang="en-US" altLang="ja-JP" sz="2000" dirty="0"/>
              <a:t>018, MLG (KDD  workshop)]</a:t>
            </a:r>
            <a:endParaRPr kumimoji="1" lang="ja-JP" altLang="en-US" sz="20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B53525-60D7-DF40-A6EB-537BCB511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58169"/>
            <a:ext cx="8157541" cy="4486274"/>
          </a:xfrm>
        </p:spPr>
        <p:txBody>
          <a:bodyPr/>
          <a:lstStyle/>
          <a:p>
            <a:pPr marL="0" indent="0">
              <a:buNone/>
            </a:pPr>
            <a:r>
              <a:rPr lang="ja-JP" altLang="en-US"/>
              <a:t>モデルの学習と部分グラフ探索・選択を同時に行う</a:t>
            </a:r>
          </a:p>
          <a:p>
            <a:pPr marL="0" indent="0">
              <a:buNone/>
            </a:pPr>
            <a:endParaRPr lang="en-US" altLang="ja-JP" sz="1050" dirty="0"/>
          </a:p>
          <a:p>
            <a:pPr marL="0" indent="0">
              <a:buNone/>
            </a:pPr>
            <a:r>
              <a:rPr lang="ja-JP" altLang="en-US" u="sng"/>
              <a:t>モデル</a:t>
            </a:r>
            <a:r>
              <a:rPr lang="en-US" altLang="ja-JP" u="sng" dirty="0"/>
              <a:t> (</a:t>
            </a:r>
            <a:r>
              <a:rPr lang="en-US" altLang="ja-JP" sz="2000" u="sng" dirty="0"/>
              <a:t>Gradient Tree Boosting</a:t>
            </a:r>
            <a:r>
              <a:rPr lang="en-US" altLang="ja-JP" u="sng" dirty="0"/>
              <a:t>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F787725-9864-6A48-9C67-E4B9EF5DD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7A02CFBA-543D-B741-A994-F124DBDAB762}"/>
              </a:ext>
            </a:extLst>
          </p:cNvPr>
          <p:cNvGrpSpPr/>
          <p:nvPr/>
        </p:nvGrpSpPr>
        <p:grpSpPr>
          <a:xfrm>
            <a:off x="357810" y="2804334"/>
            <a:ext cx="4214190" cy="3329803"/>
            <a:chOff x="238801" y="3070993"/>
            <a:chExt cx="4333199" cy="3421881"/>
          </a:xfrm>
        </p:grpSpPr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790D34B4-382E-3F44-A595-C1BDB665A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791" y="3070993"/>
              <a:ext cx="3289299" cy="3421881"/>
            </a:xfrm>
            <a:prstGeom prst="rect">
              <a:avLst/>
            </a:prstGeom>
          </p:spPr>
        </p:pic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5DA517BD-C546-304D-9A9A-3D670C81C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2209" y="3788085"/>
              <a:ext cx="501139" cy="369331"/>
            </a:xfrm>
            <a:prstGeom prst="rect">
              <a:avLst/>
            </a:prstGeom>
          </p:spPr>
        </p:pic>
        <p:sp useBgFill="1"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6267CD0F-30DC-D645-A7EB-F8C928EC677C}"/>
                </a:ext>
              </a:extLst>
            </p:cNvPr>
            <p:cNvSpPr txBox="1"/>
            <p:nvPr/>
          </p:nvSpPr>
          <p:spPr>
            <a:xfrm>
              <a:off x="1042196" y="4173687"/>
              <a:ext cx="646331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/>
                <a:t>含む</a:t>
              </a:r>
            </a:p>
          </p:txBody>
        </p:sp>
        <p:sp useBgFill="1"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03E5262B-D167-F242-A79D-C176F3B4F2F7}"/>
                </a:ext>
              </a:extLst>
            </p:cNvPr>
            <p:cNvSpPr txBox="1"/>
            <p:nvPr/>
          </p:nvSpPr>
          <p:spPr>
            <a:xfrm>
              <a:off x="3471869" y="4173687"/>
              <a:ext cx="1100131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/>
                <a:t>含まない</a:t>
              </a:r>
            </a:p>
          </p:txBody>
        </p:sp>
        <p:sp useBgFill="1"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68CFC14B-ADE3-0444-976F-82382B9BDBBD}"/>
                </a:ext>
              </a:extLst>
            </p:cNvPr>
            <p:cNvSpPr txBox="1"/>
            <p:nvPr/>
          </p:nvSpPr>
          <p:spPr>
            <a:xfrm>
              <a:off x="238801" y="5385935"/>
              <a:ext cx="646331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/>
                <a:t>含む</a:t>
              </a:r>
            </a:p>
          </p:txBody>
        </p:sp>
        <p:sp useBgFill="1"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B64869A7-AB52-034C-9C0D-60F92D2E7E7B}"/>
                </a:ext>
              </a:extLst>
            </p:cNvPr>
            <p:cNvSpPr txBox="1"/>
            <p:nvPr/>
          </p:nvSpPr>
          <p:spPr>
            <a:xfrm>
              <a:off x="2811131" y="5385935"/>
              <a:ext cx="1100131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/>
                <a:t>含まない</a:t>
              </a:r>
            </a:p>
          </p:txBody>
        </p: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4B9A66B1-0583-0341-87F7-B9BE096C9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1407" y="4954596"/>
              <a:ext cx="520700" cy="266700"/>
            </a:xfrm>
            <a:prstGeom prst="rect">
              <a:avLst/>
            </a:prstGeom>
          </p:spPr>
        </p:pic>
      </p:grpSp>
      <p:sp>
        <p:nvSpPr>
          <p:cNvPr id="56" name="角丸四角形吹き出し 55">
            <a:extLst>
              <a:ext uri="{FF2B5EF4-FFF2-40B4-BE49-F238E27FC236}">
                <a16:creationId xmlns:a16="http://schemas.microsoft.com/office/drawing/2014/main" id="{5CA7D959-429B-9F4E-ADBC-1805D094E07C}"/>
              </a:ext>
            </a:extLst>
          </p:cNvPr>
          <p:cNvSpPr/>
          <p:nvPr/>
        </p:nvSpPr>
        <p:spPr>
          <a:xfrm>
            <a:off x="5292733" y="3145623"/>
            <a:ext cx="3289300" cy="2801983"/>
          </a:xfrm>
          <a:prstGeom prst="wedgeRoundRectCallout">
            <a:avLst>
              <a:gd name="adj1" fmla="val -70680"/>
              <a:gd name="adj2" fmla="val -33440"/>
              <a:gd name="adj3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7" name="グラフィックス 56">
            <a:extLst>
              <a:ext uri="{FF2B5EF4-FFF2-40B4-BE49-F238E27FC236}">
                <a16:creationId xmlns:a16="http://schemas.microsoft.com/office/drawing/2014/main" id="{21C14BC3-7335-0D46-92DE-9E99DC43E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3653" y="3773103"/>
            <a:ext cx="3156035" cy="1775270"/>
          </a:xfrm>
          <a:prstGeom prst="rect">
            <a:avLst/>
          </a:prstGeom>
        </p:spPr>
      </p:pic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2B9D8774-0001-D845-8F16-B17D5CF11B6E}"/>
              </a:ext>
            </a:extLst>
          </p:cNvPr>
          <p:cNvSpPr/>
          <p:nvPr/>
        </p:nvSpPr>
        <p:spPr>
          <a:xfrm>
            <a:off x="5595177" y="2269027"/>
            <a:ext cx="2664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400" u="sng">
                <a:latin typeface="+mn-ea"/>
              </a:rPr>
              <a:t>特徴探索</a:t>
            </a:r>
            <a:r>
              <a:rPr kumimoji="1" lang="en-US" altLang="ja-JP" sz="2400" u="sng" dirty="0">
                <a:latin typeface="+mn-ea"/>
              </a:rPr>
              <a:t> (</a:t>
            </a:r>
            <a:r>
              <a:rPr kumimoji="1" lang="ja-JP" altLang="en-US" sz="2400" u="sng">
                <a:latin typeface="+mn-ea"/>
              </a:rPr>
              <a:t>本研究</a:t>
            </a:r>
            <a:r>
              <a:rPr kumimoji="1" lang="en-US" altLang="ja-JP" sz="2400" u="sng" dirty="0">
                <a:latin typeface="+mn-ea"/>
              </a:rPr>
              <a:t>)</a:t>
            </a:r>
            <a:endParaRPr kumimoji="1" lang="ja-JP" altLang="en-US" sz="2400" u="sng">
              <a:latin typeface="+mn-ea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05DA47B0-2F7B-8E4C-AAF6-4C2DAE8C93A5}"/>
              </a:ext>
            </a:extLst>
          </p:cNvPr>
          <p:cNvSpPr/>
          <p:nvPr/>
        </p:nvSpPr>
        <p:spPr>
          <a:xfrm>
            <a:off x="6157284" y="3316405"/>
            <a:ext cx="1648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/>
              <a:t>木状探索空間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75A6251-9B2D-AF4B-AFAD-715E3C683726}"/>
              </a:ext>
            </a:extLst>
          </p:cNvPr>
          <p:cNvSpPr txBox="1"/>
          <p:nvPr/>
        </p:nvSpPr>
        <p:spPr>
          <a:xfrm>
            <a:off x="672100" y="28888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回帰木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48BD5916-5421-DC4F-9A6E-57F1F6D4767D}"/>
              </a:ext>
            </a:extLst>
          </p:cNvPr>
          <p:cNvSpPr/>
          <p:nvPr/>
        </p:nvSpPr>
        <p:spPr>
          <a:xfrm>
            <a:off x="7234858" y="4898978"/>
            <a:ext cx="586800" cy="48745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32D0DF9C-4407-E545-991A-95B7B78260CB}"/>
              </a:ext>
            </a:extLst>
          </p:cNvPr>
          <p:cNvSpPr/>
          <p:nvPr/>
        </p:nvSpPr>
        <p:spPr>
          <a:xfrm>
            <a:off x="5960778" y="3870960"/>
            <a:ext cx="432000" cy="3240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CB6AAC6-DB65-E146-9F93-A156CD6946E7}"/>
                  </a:ext>
                </a:extLst>
              </p:cNvPr>
              <p:cNvSpPr txBox="1"/>
              <p:nvPr/>
            </p:nvSpPr>
            <p:spPr>
              <a:xfrm>
                <a:off x="7817408" y="5035908"/>
                <a:ext cx="472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CB6AAC6-DB65-E146-9F93-A156CD694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408" y="5035908"/>
                <a:ext cx="472757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3CEE5E0-39FF-2942-A6AB-0EDF3A484206}"/>
                  </a:ext>
                </a:extLst>
              </p:cNvPr>
              <p:cNvSpPr txBox="1"/>
              <p:nvPr/>
            </p:nvSpPr>
            <p:spPr>
              <a:xfrm>
                <a:off x="6389895" y="3865125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3CEE5E0-39FF-2942-A6AB-0EDF3A484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895" y="3865125"/>
                <a:ext cx="478080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EFB8C3E2-4393-5B47-AF3F-F3C4A1B8467D}"/>
                  </a:ext>
                </a:extLst>
              </p:cNvPr>
              <p:cNvSpPr txBox="1"/>
              <p:nvPr/>
            </p:nvSpPr>
            <p:spPr>
              <a:xfrm>
                <a:off x="3027369" y="3441487"/>
                <a:ext cx="472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EFB8C3E2-4393-5B47-AF3F-F3C4A1B84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369" y="3441487"/>
                <a:ext cx="47275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29E706E6-3903-2748-A96A-80E02A49E9A3}"/>
                  </a:ext>
                </a:extLst>
              </p:cNvPr>
              <p:cNvSpPr txBox="1"/>
              <p:nvPr/>
            </p:nvSpPr>
            <p:spPr>
              <a:xfrm>
                <a:off x="2265738" y="4578582"/>
                <a:ext cx="47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29E706E6-3903-2748-A96A-80E02A49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738" y="4578582"/>
                <a:ext cx="478080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910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927646-5444-4049-8488-50DCF8B6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従来</a:t>
            </a:r>
            <a:r>
              <a:rPr kumimoji="1" lang="ja-JP" altLang="en-US"/>
              <a:t>手法</a:t>
            </a:r>
            <a:r>
              <a:rPr kumimoji="1" lang="en-US" altLang="ja-JP" dirty="0"/>
              <a:t> (exact Depth-first)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879B49C-80D6-D548-9B8A-FB689FCE7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8168"/>
                <a:ext cx="7886700" cy="50307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ja-JP" altLang="en-US"/>
                  <a:t>分割後の</a:t>
                </a:r>
                <a:r>
                  <a:rPr lang="ja-JP" altLang="en-US"/>
                  <a:t>二乗誤差和</a:t>
                </a:r>
                <a:r>
                  <a:rPr kumimoji="1" lang="ja-JP" altLang="en-US"/>
                  <a:t>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panose="02040503050406030204" pitchFamily="18" charset="0"/>
                      </a:rPr>
                      <m:t>TSS</m:t>
                    </m:r>
                  </m:oMath>
                </a14:m>
                <a:r>
                  <a:rPr kumimoji="1" lang="ja-JP" altLang="en-US"/>
                  <a:t>）が最小になる</a:t>
                </a:r>
                <a:endParaRPr kumimoji="1" lang="en-US" altLang="ja-JP" dirty="0"/>
              </a:p>
              <a:p>
                <a:pPr marL="0" indent="0">
                  <a:buNone/>
                </a:pPr>
                <a:r>
                  <a:rPr kumimoji="1" lang="ja-JP" altLang="en-US"/>
                  <a:t>部分グラフ特徴</a:t>
                </a:r>
                <a:r>
                  <a:rPr lang="ja-JP" altLang="en-US"/>
                  <a:t>（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ja-JP" altLang="en-US"/>
                  <a:t>）</a:t>
                </a:r>
                <a:r>
                  <a:rPr kumimoji="1" lang="ja-JP" altLang="en-US"/>
                  <a:t>を</a:t>
                </a:r>
                <a:r>
                  <a:rPr lang="ja-JP" altLang="en-US">
                    <a:solidFill>
                      <a:srgbClr val="FF0000"/>
                    </a:solidFill>
                  </a:rPr>
                  <a:t>深さ優先的</a:t>
                </a:r>
                <a:r>
                  <a:rPr lang="ja-JP" altLang="en-US"/>
                  <a:t>に</a:t>
                </a:r>
                <a:r>
                  <a:rPr kumimoji="1" lang="ja-JP" altLang="en-US"/>
                  <a:t>探索</a:t>
                </a:r>
                <a:endParaRPr kumimoji="1"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:endParaRPr kumimoji="1" lang="en-US" altLang="ja-JP" sz="4000" dirty="0"/>
              </a:p>
              <a:p>
                <a:pPr marL="0" indent="0">
                  <a:buNone/>
                </a:pPr>
                <a:endParaRPr lang="en-US" altLang="ja-JP" sz="3200" dirty="0"/>
              </a:p>
              <a:p>
                <a:pPr marL="0" indent="0">
                  <a:buNone/>
                </a:pPr>
                <a:r>
                  <a:rPr kumimoji="1" lang="ja-JP" altLang="en-US"/>
                  <a:t>探索木の包含関係を利用し</a:t>
                </a:r>
                <a:endParaRPr kumimoji="1"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子孫ノードでの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TSS</m:t>
                    </m:r>
                  </m:oMath>
                </a14:m>
                <a:r>
                  <a:rPr lang="ja-JP" altLang="en-US"/>
                  <a:t>の下限値</a:t>
                </a:r>
                <a:r>
                  <a:rPr lang="ja-JP" altLang="en-US" dirty="0"/>
                  <a:t>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Bound</m:t>
                    </m:r>
                  </m:oMath>
                </a14:m>
                <a:r>
                  <a:rPr lang="ja-JP" altLang="en-US"/>
                  <a:t>）を計算　　</a:t>
                </a:r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➡︎　</a:t>
                </a:r>
                <a:r>
                  <a:rPr kumimoji="1" lang="ja-JP" altLang="en-US"/>
                  <a:t>枝刈りを利用した</a:t>
                </a:r>
                <a:r>
                  <a:rPr kumimoji="1" lang="ja-JP" altLang="en-US">
                    <a:solidFill>
                      <a:srgbClr val="FF0000"/>
                    </a:solidFill>
                  </a:rPr>
                  <a:t>厳密探索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879B49C-80D6-D548-9B8A-FB689FCE7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8168"/>
                <a:ext cx="7886700" cy="5030787"/>
              </a:xfrm>
              <a:blipFill>
                <a:blip r:embed="rId3"/>
                <a:stretch>
                  <a:fillRect l="-1286" t="-17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7F3C495-2EB4-8A4F-A56A-0B9FB30DE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7D567715-060F-6D47-8DB5-F1A571948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1769" y="2790109"/>
            <a:ext cx="2859766" cy="1751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39628D8-300C-8343-9B5C-87BC54F0E1F5}"/>
                  </a:ext>
                </a:extLst>
              </p:cNvPr>
              <p:cNvSpPr txBox="1"/>
              <p:nvPr/>
            </p:nvSpPr>
            <p:spPr>
              <a:xfrm>
                <a:off x="628650" y="2848800"/>
                <a:ext cx="4364465" cy="2092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b="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ja-JP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ja-JP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JP" sz="22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sub>
                            <m:r>
                              <a:rPr kumimoji="1" lang="en-US" altLang="ja-JP" sz="22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["/>
                            <m:endChr m:val=""/>
                            <m:ctrlPr>
                              <a:rPr kumimoji="1" lang="en-US" altLang="ja-JP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sz="2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kumimoji="1" lang="en-US" altLang="ja-JP" sz="2200">
                            <a:latin typeface="Cambria Math" panose="02040503050406030204" pitchFamily="18" charset="0"/>
                          </a:rPr>
                          <m:t>TSS</m:t>
                        </m:r>
                        <m:d>
                          <m:dPr>
                            <m:ctrlPr>
                              <a:rPr kumimoji="1" lang="en-US" altLang="ja-JP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ja-JP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ja-JP" sz="22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a:rPr kumimoji="1" lang="en-US" altLang="ja-JP" sz="2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ja-JP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ja-JP" sz="22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  <m:r>
                          <a:rPr kumimoji="1" lang="en-US" altLang="ja-JP" sz="2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kumimoji="1" lang="en-US" altLang="ja-JP" sz="2200">
                            <a:latin typeface="Cambria Math" panose="02040503050406030204" pitchFamily="18" charset="0"/>
                          </a:rPr>
                          <m:t>TSS</m:t>
                        </m:r>
                        <m:d>
                          <m:dPr>
                            <m:ctrlPr>
                              <a:rPr kumimoji="1" lang="en-US" altLang="ja-JP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ja-JP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ja-JP" sz="22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a:rPr kumimoji="1" lang="en-US" altLang="ja-JP" sz="22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ja-JP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ja-JP" sz="22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  <m:d>
                          <m:dPr>
                            <m:begChr m:val=""/>
                            <m:endChr m:val="]"/>
                            <m:ctrlPr>
                              <a:rPr kumimoji="1" lang="en-US" altLang="ja-JP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sz="2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ja-JP" sz="2200" dirty="0"/>
              </a:p>
              <a:p>
                <a:r>
                  <a:rPr kumimoji="1" lang="en-US" altLang="ja-JP" sz="800" dirty="0"/>
                  <a:t> </a:t>
                </a:r>
              </a:p>
              <a:p>
                <a:r>
                  <a:rPr kumimoji="1" lang="en-US" altLang="ja-JP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1600" b="0" i="0" smtClean="0">
                        <a:latin typeface="Cambria Math" panose="02040503050406030204" pitchFamily="18" charset="0"/>
                      </a:rPr>
                      <m:t>TSS</m:t>
                    </m:r>
                    <m:d>
                      <m:d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ja-JP" sz="16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  <m:r>
                      <a:rPr kumimoji="1" lang="en-US" altLang="ja-JP" sz="1600" b="0" i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ja-JP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e>
                        </m:d>
                      </m:sub>
                      <m:sup/>
                      <m:e>
                        <m:sSup>
                          <m:sSupPr>
                            <m:ctrlP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r>
                                  <a:rPr lang="en-US" altLang="ja-JP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kumimoji="1" lang="en-US" altLang="ja-JP" sz="1600" b="0" i="0" smtClean="0">
                        <a:latin typeface="Cambria Math" panose="02040503050406030204" pitchFamily="18" charset="0"/>
                      </a:rPr>
                      <m:t>,    </m:t>
                    </m:r>
                    <m:acc>
                      <m:accPr>
                        <m:chr m:val="̅"/>
                        <m:ctrlPr>
                          <a:rPr kumimoji="1" lang="en-US" altLang="ja-JP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∈[|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|]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JP" sz="1600" dirty="0"/>
              </a:p>
              <a:p>
                <a:r>
                  <a:rPr kumimoji="1" lang="en-US" altLang="ja-JP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 : 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⋣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kumimoji="1" lang="en-US" altLang="ja-JP" sz="1600" b="0" i="1" dirty="0">
                  <a:latin typeface="Cambria Math" panose="02040503050406030204" pitchFamily="18" charset="0"/>
                </a:endParaRPr>
              </a:p>
              <a:p>
                <a:r>
                  <a:rPr kumimoji="1" lang="en-US" altLang="ja-JP" sz="16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 : 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ja-JP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ja-JP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16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kumimoji="1" lang="en-US" altLang="ja-JP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ja-JP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ja-JP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ja-JP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ja-JP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ja-JP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kumimoji="1" lang="en-US" altLang="ja-JP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kumimoji="1" lang="en-US" altLang="ja-JP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⊒</m:t>
                        </m:r>
                        <m:r>
                          <a:rPr kumimoji="1" lang="en-US" altLang="ja-JP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kumimoji="1" lang="en-US" altLang="ja-JP" sz="1600" dirty="0"/>
              </a:p>
              <a:p>
                <a:r>
                  <a:rPr kumimoji="1" lang="en-US" altLang="ja-JP" sz="1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⊒</m:t>
                    </m:r>
                    <m:r>
                      <a:rPr kumimoji="1" lang="en-US" altLang="ja-JP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: </m:t>
                    </m:r>
                    <m:r>
                      <a:rPr kumimoji="1" lang="ja-JP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部分グラフ同型</m:t>
                    </m:r>
                  </m:oMath>
                </a14:m>
                <a:endParaRPr kumimoji="1" lang="en-US" altLang="ja-JP" sz="1600" dirty="0"/>
              </a:p>
              <a:p>
                <a:endParaRPr kumimoji="1" lang="ja-JP" altLang="en-US" sz="24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39628D8-300C-8343-9B5C-87BC54F0E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848800"/>
                <a:ext cx="4364465" cy="2092945"/>
              </a:xfrm>
              <a:prstGeom prst="rect">
                <a:avLst/>
              </a:prstGeom>
              <a:blipFill>
                <a:blip r:embed="rId6"/>
                <a:stretch>
                  <a:fillRect t="-24096" r="-6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743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7B3AA4-F1F4-4D43-8135-FA2FE4E3A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目的・提案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ECEE29-7C56-2344-B3A2-AAB98143D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8168"/>
            <a:ext cx="8147050" cy="5717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u="sng"/>
              <a:t>問題点</a:t>
            </a:r>
            <a:endParaRPr lang="en-US" altLang="ja-JP" u="sng" dirty="0"/>
          </a:p>
          <a:p>
            <a:pPr marL="0" indent="0">
              <a:buNone/>
            </a:pPr>
            <a:r>
              <a:rPr lang="ja-JP" altLang="en-US"/>
              <a:t>　問題のスケールによって枝刈りだけでは不十分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➡︎　特徴探索にかかる</a:t>
            </a:r>
            <a:r>
              <a:rPr lang="ja-JP" altLang="en-US">
                <a:solidFill>
                  <a:srgbClr val="C00000"/>
                </a:solidFill>
              </a:rPr>
              <a:t>コストが大きい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 u="sng"/>
              <a:t>目的</a:t>
            </a:r>
            <a:endParaRPr lang="en-US" altLang="ja-JP" u="sng" dirty="0"/>
          </a:p>
          <a:p>
            <a:pPr marL="0" indent="0">
              <a:buNone/>
            </a:pPr>
            <a:r>
              <a:rPr lang="ja-JP" altLang="en-US"/>
              <a:t>　学習モデルの</a:t>
            </a:r>
            <a:r>
              <a:rPr lang="ja-JP" altLang="en-US">
                <a:solidFill>
                  <a:srgbClr val="00B050"/>
                </a:solidFill>
              </a:rPr>
              <a:t>精度の劣化なし</a:t>
            </a:r>
            <a:r>
              <a:rPr lang="ja-JP" altLang="en-US"/>
              <a:t>に</a:t>
            </a:r>
            <a:r>
              <a:rPr lang="ja-JP" altLang="en-US">
                <a:solidFill>
                  <a:srgbClr val="00B050"/>
                </a:solidFill>
              </a:rPr>
              <a:t>探索コストの削減</a:t>
            </a:r>
            <a:endParaRPr lang="en-US" altLang="ja-JP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ja-JP" u="sng" dirty="0"/>
          </a:p>
          <a:p>
            <a:pPr marL="0" indent="0">
              <a:buNone/>
            </a:pPr>
            <a:r>
              <a:rPr lang="ja-JP" altLang="en-US" u="sng"/>
              <a:t>提案</a:t>
            </a:r>
            <a:endParaRPr lang="en-US" altLang="ja-JP" u="sng" dirty="0"/>
          </a:p>
          <a:p>
            <a:pPr marL="0" indent="0">
              <a:buNone/>
            </a:pPr>
            <a:r>
              <a:rPr kumimoji="1" lang="ja-JP" altLang="en-US"/>
              <a:t>・厳密探索　➡︎　</a:t>
            </a:r>
            <a:r>
              <a:rPr lang="ja-JP" altLang="en-US"/>
              <a:t>近似探索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・深さ優先　➡︎　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TSS, Bound</a:t>
            </a:r>
            <a:r>
              <a:rPr lang="ja-JP" altLang="en-US"/>
              <a:t>を利用した探索方針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CBBD67C-F73C-3340-8D66-210718A3F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5331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66324C-A57D-C14C-A194-E65BECEE8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提案手法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4870A8-95A6-1A47-A57F-E30C0EF93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50307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800" u="sng"/>
              <a:t>近似探索</a:t>
            </a:r>
            <a:endParaRPr kumimoji="1" lang="en-US" altLang="ja-JP" sz="2800" u="sng" dirty="0"/>
          </a:p>
          <a:p>
            <a:pPr marL="0" indent="0">
              <a:buNone/>
            </a:pPr>
            <a:endParaRPr kumimoji="1" lang="en-US" altLang="ja-JP" sz="400" u="sng" dirty="0"/>
          </a:p>
          <a:p>
            <a:pPr marL="0" indent="0">
              <a:buNone/>
            </a:pPr>
            <a:r>
              <a:rPr lang="ja-JP" altLang="en-US" sz="2800"/>
              <a:t>　事前に探索コスト（ノード数）を設定し</a:t>
            </a:r>
            <a:endParaRPr lang="en-US" altLang="ja-JP" sz="2800" dirty="0"/>
          </a:p>
          <a:p>
            <a:pPr marL="0" indent="0">
              <a:buNone/>
            </a:pPr>
            <a:r>
              <a:rPr kumimoji="1" lang="ja-JP" altLang="en-US" sz="2800"/>
              <a:t>　コストを使い果たしたら終了</a:t>
            </a:r>
            <a:endParaRPr kumimoji="1" lang="en-US" altLang="ja-JP" sz="2800" dirty="0"/>
          </a:p>
          <a:p>
            <a:pPr marL="0" indent="0">
              <a:buNone/>
            </a:pPr>
            <a:endParaRPr lang="en-US" altLang="ja-JP" sz="2800" u="sng" dirty="0"/>
          </a:p>
          <a:p>
            <a:pPr marL="0" indent="0">
              <a:buNone/>
            </a:pPr>
            <a:r>
              <a:rPr kumimoji="1" lang="ja-JP" altLang="en-US" sz="2800" u="sng"/>
              <a:t>探索方針</a:t>
            </a:r>
            <a:endParaRPr kumimoji="1" lang="en-US" altLang="ja-JP" sz="2800" u="sng" dirty="0"/>
          </a:p>
          <a:p>
            <a:pPr marL="0" indent="0">
              <a:buNone/>
            </a:pPr>
            <a:endParaRPr kumimoji="1" lang="en-US" altLang="ja-JP" sz="400" u="sng" dirty="0"/>
          </a:p>
          <a:p>
            <a:r>
              <a:rPr lang="en-US" altLang="ja-JP" sz="2800" dirty="0"/>
              <a:t> </a:t>
            </a:r>
            <a:r>
              <a:rPr lang="ja-JP" altLang="en-US" sz="2800"/>
              <a:t>最良優先探索</a:t>
            </a:r>
            <a:endParaRPr lang="en-US" altLang="ja-JP" sz="2800" dirty="0"/>
          </a:p>
          <a:p>
            <a:endParaRPr lang="en-US" altLang="ja-JP" sz="800" dirty="0"/>
          </a:p>
          <a:p>
            <a:r>
              <a:rPr lang="en-US" altLang="ja-JP" sz="2800" dirty="0"/>
              <a:t> </a:t>
            </a:r>
            <a:r>
              <a:rPr lang="ja-JP" altLang="en-US" sz="2800"/>
              <a:t>モンテカルロ木探索（</a:t>
            </a:r>
            <a:r>
              <a:rPr lang="en-US" altLang="ja-JP" sz="2800" dirty="0"/>
              <a:t>MCTS</a:t>
            </a:r>
            <a:r>
              <a:rPr lang="ja-JP" altLang="en-US" sz="2800"/>
              <a:t>）</a:t>
            </a:r>
            <a:endParaRPr lang="en-US" altLang="ja-JP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0EEF31B-0DD6-2248-9AFA-8DE54F6E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3196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8A1835-1560-A645-A4DC-FE3F6CBB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提案手法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75E646-5B63-9B41-A82D-A16300F6C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8169"/>
            <a:ext cx="7886700" cy="5381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/>
              <a:t>モンテカルロ木探索（</a:t>
            </a:r>
            <a:r>
              <a:rPr kumimoji="1" lang="en-US" altLang="ja-JP" dirty="0"/>
              <a:t>MCTS</a:t>
            </a:r>
            <a:r>
              <a:rPr kumimoji="1" lang="ja-JP" altLang="en-US"/>
              <a:t>）の一つである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UCT</a:t>
            </a:r>
            <a:r>
              <a:rPr kumimoji="1" lang="ja-JP" altLang="en-US"/>
              <a:t>アルゴリズム</a:t>
            </a:r>
            <a:r>
              <a:rPr lang="en-US" altLang="ja-JP" sz="1600" dirty="0"/>
              <a:t>[</a:t>
            </a:r>
            <a:r>
              <a:rPr lang="en-US" altLang="ja-JP" sz="1600" dirty="0" err="1"/>
              <a:t>Levente</a:t>
            </a:r>
            <a:r>
              <a:rPr lang="en-US" altLang="ja-JP" sz="1600" dirty="0"/>
              <a:t> et al., 2006] </a:t>
            </a:r>
            <a:r>
              <a:rPr kumimoji="1" lang="ja-JP" altLang="en-US"/>
              <a:t>をグラフ探索に適用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UCB</a:t>
            </a:r>
            <a:r>
              <a:rPr kumimoji="1" lang="ja-JP" altLang="en-US"/>
              <a:t>（</a:t>
            </a:r>
            <a:r>
              <a:rPr kumimoji="1" lang="en-US" altLang="ja-JP" dirty="0"/>
              <a:t>Upper Confidence Bound</a:t>
            </a:r>
            <a:r>
              <a:rPr kumimoji="1" lang="ja-JP" altLang="en-US"/>
              <a:t>）の値をもとに探索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u="sng"/>
              <a:t>手法</a:t>
            </a:r>
            <a:endParaRPr lang="en-US" altLang="ja-JP" u="sng" dirty="0"/>
          </a:p>
          <a:p>
            <a:pPr marL="0" indent="0">
              <a:buNone/>
            </a:pPr>
            <a:r>
              <a:rPr lang="ja-JP" altLang="en-US"/>
              <a:t>以下の操作を反復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Selection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dirty="0"/>
              <a:t>Expansion</a:t>
            </a:r>
            <a:r>
              <a:rPr lang="ja-JP" altLang="en-US"/>
              <a:t>　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Simulation</a:t>
            </a:r>
            <a:r>
              <a:rPr lang="ja-JP" altLang="en-US"/>
              <a:t>　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dirty="0"/>
              <a:t>Backpropagation</a:t>
            </a:r>
            <a:r>
              <a:rPr kumimoji="1" lang="ja-JP" altLang="en-US"/>
              <a:t>　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94970D-BC66-554C-88CE-A5A7029BD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D2B4F-7C46-054A-9107-F4F43BECA26E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FD391BF-1225-7140-A492-18DAFBD7F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167" y="3824091"/>
            <a:ext cx="4675566" cy="196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48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6526</TotalTime>
  <Words>1457</Words>
  <Application>Microsoft Macintosh PowerPoint</Application>
  <PresentationFormat>画面に合わせる (4:3)</PresentationFormat>
  <Paragraphs>359</Paragraphs>
  <Slides>32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40" baseType="lpstr">
      <vt:lpstr>Meiryo</vt:lpstr>
      <vt:lpstr>游ゴシック</vt:lpstr>
      <vt:lpstr>游ゴシック</vt:lpstr>
      <vt:lpstr>游ゴシック Light</vt:lpstr>
      <vt:lpstr>Arial</vt:lpstr>
      <vt:lpstr>Calibri</vt:lpstr>
      <vt:lpstr>Cambria Math</vt:lpstr>
      <vt:lpstr>Office テーマ</vt:lpstr>
      <vt:lpstr>Subgraph-Feature Search for Learning Classifiers and Regressors under Fixed Budget Constraint</vt:lpstr>
      <vt:lpstr>背景</vt:lpstr>
      <vt:lpstr>グラフ分類・回帰問題</vt:lpstr>
      <vt:lpstr>グラフ分類・回帰問題</vt:lpstr>
      <vt:lpstr>GTB [Shirakawa et al., 2018, MLG (KDD  workshop)]</vt:lpstr>
      <vt:lpstr>従来手法 (exact Depth-first)</vt:lpstr>
      <vt:lpstr>目的・提案</vt:lpstr>
      <vt:lpstr>提案手法</vt:lpstr>
      <vt:lpstr>提案手法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実験準備</vt:lpstr>
      <vt:lpstr>実験１</vt:lpstr>
      <vt:lpstr>実験１ </vt:lpstr>
      <vt:lpstr>実験２</vt:lpstr>
      <vt:lpstr>実験２(CAS)</vt:lpstr>
      <vt:lpstr>実験２(CAS)</vt:lpstr>
      <vt:lpstr>実験３</vt:lpstr>
      <vt:lpstr>実験３</vt:lpstr>
      <vt:lpstr>汎化性能</vt:lpstr>
      <vt:lpstr>まとめ</vt:lpstr>
      <vt:lpstr>PowerPoint プレゼンテーション</vt:lpstr>
      <vt:lpstr>質疑</vt:lpstr>
      <vt:lpstr>実験２(Training Loss : #node)</vt:lpstr>
      <vt:lpstr>実験２(ACC : #node)</vt:lpstr>
      <vt:lpstr>実験２(ACC : time[s])</vt:lpstr>
      <vt:lpstr>下限値の計算</vt:lpstr>
      <vt:lpstr>下限値の計算</vt:lpstr>
      <vt:lpstr>探索速度</vt:lpstr>
      <vt:lpstr>実験２(CAS)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Subgraph-Feature Search for Learning Classifiers and Regressors under Fixed Budget Constraint</dc:title>
  <dc:creator>白川　稜</dc:creator>
  <cp:lastModifiedBy>白川　稜</cp:lastModifiedBy>
  <cp:revision>154</cp:revision>
  <cp:lastPrinted>2020-02-09T07:07:10Z</cp:lastPrinted>
  <dcterms:created xsi:type="dcterms:W3CDTF">2020-01-28T07:45:41Z</dcterms:created>
  <dcterms:modified xsi:type="dcterms:W3CDTF">2020-02-10T07:52:07Z</dcterms:modified>
</cp:coreProperties>
</file>